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0" r:id="rId2"/>
    <p:sldId id="256" r:id="rId3"/>
    <p:sldId id="257" r:id="rId4"/>
    <p:sldId id="258" r:id="rId5"/>
    <p:sldId id="259" r:id="rId6"/>
    <p:sldId id="260" r:id="rId7"/>
    <p:sldId id="261" r:id="rId8"/>
    <p:sldId id="263" r:id="rId9"/>
    <p:sldId id="267" r:id="rId10"/>
    <p:sldId id="283" r:id="rId1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D81A5D-9902-458D-87D0-A32FF1536751}" type="datetimeFigureOut">
              <a:rPr lang="vi-VN" smtClean="0"/>
              <a:t>22/09/2021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4E492-420B-4EF7-B0F2-EF7B46545F71}" type="slidenum">
              <a:rPr lang="vi-VN" smtClean="0"/>
              <a:t>‹#›</a:t>
            </a:fld>
            <a:endParaRPr lang="vi-VN"/>
          </a:p>
        </p:txBody>
      </p:sp>
    </p:spTree>
    <p:extLst>
      <p:ext uri="{BB962C8B-B14F-4D97-AF65-F5344CB8AC3E}">
        <p14:creationId xmlns:p14="http://schemas.microsoft.com/office/powerpoint/2010/main" val="2314399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en-US" altLang="en-US"/>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06FF09-5766-455C-8ACB-777B0B0EFD48}" type="slidenum">
              <a:rPr lang="en-US" altLang="en-US" smtClean="0"/>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4AA76B6-A27D-4976-A7DD-4E4F516793E9}" type="datetimeFigureOut">
              <a:rPr lang="vi-VN" smtClean="0"/>
              <a:t>22/09/2021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223238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4AA76B6-A27D-4976-A7DD-4E4F516793E9}" type="datetimeFigureOut">
              <a:rPr lang="vi-VN" smtClean="0"/>
              <a:t>22/09/2021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395059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4AA76B6-A27D-4976-A7DD-4E4F516793E9}" type="datetimeFigureOut">
              <a:rPr lang="vi-VN" smtClean="0"/>
              <a:t>22/09/2021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141674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4AA76B6-A27D-4976-A7DD-4E4F516793E9}" type="datetimeFigureOut">
              <a:rPr lang="vi-VN" smtClean="0"/>
              <a:t>22/09/2021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116872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AA76B6-A27D-4976-A7DD-4E4F516793E9}" type="datetimeFigureOut">
              <a:rPr lang="vi-VN" smtClean="0"/>
              <a:t>22/09/2021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1498006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4AA76B6-A27D-4976-A7DD-4E4F516793E9}" type="datetimeFigureOut">
              <a:rPr lang="vi-VN" smtClean="0"/>
              <a:t>22/09/2021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372348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4AA76B6-A27D-4976-A7DD-4E4F516793E9}" type="datetimeFigureOut">
              <a:rPr lang="vi-VN" smtClean="0"/>
              <a:t>22/09/2021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100782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4AA76B6-A27D-4976-A7DD-4E4F516793E9}" type="datetimeFigureOut">
              <a:rPr lang="vi-VN" smtClean="0"/>
              <a:t>22/09/2021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3747946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5681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AA76B6-A27D-4976-A7DD-4E4F516793E9}" type="datetimeFigureOut">
              <a:rPr lang="vi-VN" smtClean="0"/>
              <a:t>22/09/2021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298788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AA76B6-A27D-4976-A7DD-4E4F516793E9}" type="datetimeFigureOut">
              <a:rPr lang="vi-VN" smtClean="0"/>
              <a:t>22/09/2021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496615-28D1-44E2-8CE3-FF3DB67E3AB2}" type="slidenum">
              <a:rPr lang="vi-VN" smtClean="0"/>
              <a:t>‹#›</a:t>
            </a:fld>
            <a:endParaRPr lang="vi-VN"/>
          </a:p>
        </p:txBody>
      </p:sp>
    </p:spTree>
    <p:extLst>
      <p:ext uri="{BB962C8B-B14F-4D97-AF65-F5344CB8AC3E}">
        <p14:creationId xmlns:p14="http://schemas.microsoft.com/office/powerpoint/2010/main" val="2811802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A76B6-A27D-4976-A7DD-4E4F516793E9}" type="datetimeFigureOut">
              <a:rPr lang="vi-VN" smtClean="0"/>
              <a:t>22/09/2021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96615-28D1-44E2-8CE3-FF3DB67E3AB2}" type="slidenum">
              <a:rPr lang="vi-VN" smtClean="0"/>
              <a:t>‹#›</a:t>
            </a:fld>
            <a:endParaRPr lang="vi-VN"/>
          </a:p>
        </p:txBody>
      </p:sp>
    </p:spTree>
    <p:extLst>
      <p:ext uri="{BB962C8B-B14F-4D97-AF65-F5344CB8AC3E}">
        <p14:creationId xmlns:p14="http://schemas.microsoft.com/office/powerpoint/2010/main" val="4083274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Tổng hợp những mẫu background hoa đẹp nhấ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0"/>
            <a:ext cx="10401300"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5"/>
          <p:cNvSpPr txBox="1">
            <a:spLocks noChangeArrowheads="1"/>
          </p:cNvSpPr>
          <p:nvPr/>
        </p:nvSpPr>
        <p:spPr bwMode="auto">
          <a:xfrm>
            <a:off x="3276600" y="4343401"/>
            <a:ext cx="5715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latin typeface="Times New Roman" panose="02020603050405020304" pitchFamily="18" charset="0"/>
                <a:cs typeface="Times New Roman" panose="02020603050405020304" pitchFamily="18" charset="0"/>
              </a:rPr>
              <a:t>         </a:t>
            </a:r>
          </a:p>
        </p:txBody>
      </p:sp>
      <p:sp>
        <p:nvSpPr>
          <p:cNvPr id="6" name="Rectangle 5"/>
          <p:cNvSpPr/>
          <p:nvPr/>
        </p:nvSpPr>
        <p:spPr>
          <a:xfrm>
            <a:off x="969587" y="1897600"/>
            <a:ext cx="10197343" cy="1323439"/>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Tiết</a:t>
            </a:r>
            <a:r>
              <a:rPr lang="en-US" sz="40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4:</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defRPr/>
            </a:pP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NHỮNG HẰNG ĐẲNG THỨC ĐÁNG NHỚ</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 2"/>
          <p:cNvSpPr/>
          <p:nvPr/>
        </p:nvSpPr>
        <p:spPr>
          <a:xfrm>
            <a:off x="1" y="0"/>
            <a:ext cx="6284258" cy="116058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err="1">
                <a:latin typeface="Times New Roman" panose="02020603050405020304" pitchFamily="18" charset="0"/>
                <a:cs typeface="Times New Roman" panose="02020603050405020304" pitchFamily="18" charset="0"/>
              </a:rPr>
              <a:t>Hướng</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dẫn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về</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nhà</a:t>
            </a:r>
            <a:endParaRPr lang="vi-VN" sz="4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5009717"/>
            <a:ext cx="2619375" cy="1743075"/>
          </a:xfrm>
          <a:prstGeom prst="rect">
            <a:avLst/>
          </a:prstGeom>
        </p:spPr>
      </p:pic>
      <p:sp>
        <p:nvSpPr>
          <p:cNvPr id="5" name="TextBox 4"/>
          <p:cNvSpPr txBox="1"/>
          <p:nvPr/>
        </p:nvSpPr>
        <p:spPr>
          <a:xfrm>
            <a:off x="632178" y="1720734"/>
            <a:ext cx="10211612" cy="2769989"/>
          </a:xfrm>
          <a:prstGeom prst="rect">
            <a:avLst/>
          </a:prstGeom>
          <a:noFill/>
        </p:spPr>
        <p:txBody>
          <a:bodyPr wrap="square" rtlCol="0">
            <a:spAutoFit/>
          </a:bodyPr>
          <a:lstStyle/>
          <a:p>
            <a:pPr algn="just">
              <a:lnSpc>
                <a:spcPct val="150000"/>
              </a:lnSpc>
            </a:pPr>
            <a:r>
              <a:rPr lang="pt-BR" sz="3000" dirty="0">
                <a:latin typeface="Times New Roman" panose="02020603050405020304" pitchFamily="18" charset="0"/>
                <a:cs typeface="Times New Roman" panose="02020603050405020304" pitchFamily="18" charset="0"/>
              </a:rPr>
              <a:t> </a:t>
            </a:r>
            <a:r>
              <a:rPr lang="pt-BR" sz="3000" dirty="0">
                <a:solidFill>
                  <a:srgbClr val="FFFF00"/>
                </a:solidFill>
                <a:latin typeface="Times New Roman" panose="02020603050405020304" pitchFamily="18" charset="0"/>
                <a:cs typeface="Times New Roman" panose="02020603050405020304" pitchFamily="18" charset="0"/>
              </a:rPr>
              <a:t>- Các em xem lại kiến thức đã học hôm nay thật tốt.</a:t>
            </a:r>
          </a:p>
          <a:p>
            <a:pPr algn="just">
              <a:lnSpc>
                <a:spcPct val="150000"/>
              </a:lnSpc>
            </a:pPr>
            <a:r>
              <a:rPr lang="pt-BR" sz="3000" dirty="0">
                <a:solidFill>
                  <a:srgbClr val="FFFF00"/>
                </a:solidFill>
                <a:latin typeface="Times New Roman" panose="02020603050405020304" pitchFamily="18" charset="0"/>
                <a:cs typeface="Times New Roman" panose="02020603050405020304" pitchFamily="18" charset="0"/>
              </a:rPr>
              <a:t> - Hoàn thành các bài tập: 18; </a:t>
            </a:r>
            <a:r>
              <a:rPr lang="pt-BR" sz="3000" b="1" dirty="0">
                <a:solidFill>
                  <a:srgbClr val="FFFF00"/>
                </a:solidFill>
                <a:latin typeface="Times New Roman" panose="02020603050405020304" pitchFamily="18" charset="0"/>
                <a:cs typeface="Times New Roman" panose="02020603050405020304" pitchFamily="18" charset="0"/>
              </a:rPr>
              <a:t>20 </a:t>
            </a:r>
            <a:r>
              <a:rPr lang="pt-BR" sz="3000" dirty="0">
                <a:solidFill>
                  <a:srgbClr val="FFFF00"/>
                </a:solidFill>
                <a:latin typeface="Times New Roman" panose="02020603050405020304" pitchFamily="18" charset="0"/>
                <a:cs typeface="Times New Roman" panose="02020603050405020304" pitchFamily="18" charset="0"/>
              </a:rPr>
              <a:t>SGK</a:t>
            </a:r>
            <a:r>
              <a:rPr lang="en-US" sz="3000" dirty="0">
                <a:solidFill>
                  <a:srgbClr val="FFFF00"/>
                </a:solidFill>
                <a:latin typeface="Times New Roman" panose="02020603050405020304" pitchFamily="18" charset="0"/>
                <a:cs typeface="Times New Roman" panose="02020603050405020304" pitchFamily="18" charset="0"/>
              </a:rPr>
              <a:t> </a:t>
            </a:r>
            <a:r>
              <a:rPr lang="en-US" sz="3000" dirty="0" err="1">
                <a:solidFill>
                  <a:srgbClr val="FFFF00"/>
                </a:solidFill>
                <a:latin typeface="Times New Roman" panose="02020603050405020304" pitchFamily="18" charset="0"/>
                <a:cs typeface="Times New Roman" panose="02020603050405020304" pitchFamily="18" charset="0"/>
              </a:rPr>
              <a:t>và</a:t>
            </a:r>
            <a:r>
              <a:rPr lang="en-US" sz="3000" dirty="0">
                <a:solidFill>
                  <a:srgbClr val="FFFF00"/>
                </a:solidFill>
                <a:latin typeface="Times New Roman" panose="02020603050405020304" pitchFamily="18" charset="0"/>
                <a:cs typeface="Times New Roman" panose="02020603050405020304" pitchFamily="18" charset="0"/>
              </a:rPr>
              <a:t> </a:t>
            </a:r>
            <a:r>
              <a:rPr lang="pt-BR" sz="3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3200">
                <a:solidFill>
                  <a:srgbClr val="FFFF00"/>
                </a:solidFill>
                <a:effectLst/>
                <a:latin typeface="Times New Roman" panose="02020603050405020304" pitchFamily="18" charset="0"/>
                <a:ea typeface="Times New Roman" panose="02020603050405020304" pitchFamily="18" charset="0"/>
              </a:rPr>
              <a:t>11  </a:t>
            </a:r>
            <a:r>
              <a:rPr lang="nl-NL" sz="3200" dirty="0">
                <a:solidFill>
                  <a:srgbClr val="FFFF00"/>
                </a:solidFill>
                <a:effectLst/>
                <a:latin typeface="Times New Roman" panose="02020603050405020304" pitchFamily="18" charset="0"/>
                <a:ea typeface="Times New Roman" panose="02020603050405020304" pitchFamily="18" charset="0"/>
              </a:rPr>
              <a:t>Tr 4 SBT</a:t>
            </a:r>
            <a:endParaRPr lang="en-US" sz="3200" dirty="0">
              <a:solidFill>
                <a:srgbClr val="FFFF00"/>
              </a:solidFill>
              <a:latin typeface="Times New Roman" panose="02020603050405020304" pitchFamily="18" charset="0"/>
              <a:cs typeface="Times New Roman" panose="02020603050405020304" pitchFamily="18" charset="0"/>
            </a:endParaRPr>
          </a:p>
          <a:p>
            <a:pPr algn="just">
              <a:lnSpc>
                <a:spcPct val="150000"/>
              </a:lnSpc>
            </a:pPr>
            <a:endParaRPr lang="en-US" sz="3000" dirty="0">
              <a:latin typeface="Times New Roman" panose="02020603050405020304" pitchFamily="18" charset="0"/>
              <a:cs typeface="Times New Roman" panose="02020603050405020304" pitchFamily="18" charset="0"/>
            </a:endParaRPr>
          </a:p>
          <a:p>
            <a:endParaRPr lang="vi-VN" sz="3600" dirty="0"/>
          </a:p>
        </p:txBody>
      </p:sp>
    </p:spTree>
    <p:extLst>
      <p:ext uri="{BB962C8B-B14F-4D97-AF65-F5344CB8AC3E}">
        <p14:creationId xmlns:p14="http://schemas.microsoft.com/office/powerpoint/2010/main" val="82691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70948" y="-25007"/>
            <a:ext cx="8424709"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800" b="1"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FFFF00"/>
                </a:solidFill>
                <a:effectLst/>
                <a:latin typeface="+mj-lt"/>
              </a:rPr>
              <a:t>1. Bình</a:t>
            </a:r>
            <a:r>
              <a:rPr kumimoji="0" lang="vi-VN" altLang="vi-VN" sz="2400" b="1" i="0" u="none" strike="noStrike" cap="none" normalizeH="0" dirty="0">
                <a:ln>
                  <a:noFill/>
                </a:ln>
                <a:solidFill>
                  <a:srgbClr val="FFFF00"/>
                </a:solidFill>
                <a:effectLst/>
                <a:latin typeface="+mj-lt"/>
              </a:rPr>
              <a:t> phương của một tổng :</a:t>
            </a:r>
            <a:endParaRPr kumimoji="0" lang="vi-VN" altLang="vi-VN" sz="2400" b="1" i="0" u="none" strike="noStrike" cap="none" normalizeH="0" baseline="0" dirty="0">
              <a:ln>
                <a:noFill/>
              </a:ln>
              <a:solidFill>
                <a:srgbClr val="FFFF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FFFF00"/>
                </a:solidFill>
                <a:effectLst/>
                <a:latin typeface="+mj-lt"/>
              </a:rPr>
              <a:t> a) Thực hiện các yêu cầu:</a:t>
            </a:r>
            <a:endParaRPr kumimoji="0" lang="vi-VN" altLang="vi-VN" sz="2400" b="0" i="0" u="none" strike="noStrike" cap="none" normalizeH="0" baseline="0" dirty="0">
              <a:ln>
                <a:noFill/>
              </a:ln>
              <a:solidFill>
                <a:srgbClr val="FFFF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Với a và b là hai số bất kì, tính (a + b)(a + b).</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Với a &gt; 0; b &gt; 0, hãy tính tích (a + b)(a + b) thông qua việc tính diện tích hình vuông ABCD theo hai cách.</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1" u="sng" strike="noStrike" cap="none" normalizeH="0" baseline="0" dirty="0">
                <a:ln>
                  <a:noFill/>
                </a:ln>
                <a:solidFill>
                  <a:schemeClr val="bg1"/>
                </a:solidFill>
                <a:effectLst/>
                <a:latin typeface="+mj-lt"/>
              </a:rPr>
              <a:t>Trả lời:</a:t>
            </a:r>
            <a:endParaRPr kumimoji="0" lang="vi-VN" altLang="vi-VN" sz="26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Với a ,b là hai số bất kì, ta có:</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(a + b)(a + b)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ab + ba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+ 2ab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Với a &gt; 0; b &gt; 0, ta có thể tính diện tích ABCD theo hai cách như sau:</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Cách 1: S</a:t>
            </a:r>
            <a:r>
              <a:rPr kumimoji="0" lang="vi-VN" altLang="vi-VN" sz="2600" b="0" i="0" u="none" strike="noStrike" cap="none" normalizeH="0" baseline="-25000" dirty="0">
                <a:ln>
                  <a:noFill/>
                </a:ln>
                <a:solidFill>
                  <a:schemeClr val="bg1"/>
                </a:solidFill>
                <a:effectLst/>
                <a:latin typeface="+mj-lt"/>
              </a:rPr>
              <a:t>ABCD</a:t>
            </a:r>
            <a:r>
              <a:rPr kumimoji="0" lang="vi-VN" altLang="vi-VN" sz="2600" b="0" i="0" u="none" strike="noStrike" cap="none" normalizeH="0" baseline="0" dirty="0">
                <a:ln>
                  <a:noFill/>
                </a:ln>
                <a:solidFill>
                  <a:schemeClr val="bg1"/>
                </a:solidFill>
                <a:effectLst/>
                <a:latin typeface="+mj-lt"/>
              </a:rPr>
              <a:t> = (a + b)(a + b)</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Cách 2: S</a:t>
            </a:r>
            <a:r>
              <a:rPr kumimoji="0" lang="vi-VN" altLang="vi-VN" sz="2600" b="0" i="0" u="none" strike="noStrike" cap="none" normalizeH="0" baseline="-25000" dirty="0">
                <a:ln>
                  <a:noFill/>
                </a:ln>
                <a:solidFill>
                  <a:schemeClr val="bg1"/>
                </a:solidFill>
                <a:effectLst/>
                <a:latin typeface="+mj-lt"/>
              </a:rPr>
              <a:t>ABCD</a:t>
            </a:r>
            <a:r>
              <a:rPr kumimoji="0" lang="vi-VN" altLang="vi-VN" sz="2600" b="0" i="0" u="none" strike="noStrike" cap="none" normalizeH="0" baseline="0" dirty="0">
                <a:ln>
                  <a:noFill/>
                </a:ln>
                <a:solidFill>
                  <a:schemeClr val="bg1"/>
                </a:solidFill>
                <a:effectLst/>
                <a:latin typeface="+mj-lt"/>
              </a:rPr>
              <a:t>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ab + ba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a:t>
            </a:r>
            <a:r>
              <a:rPr kumimoji="0" lang="vi-VN" altLang="vi-VN" sz="2600" b="0" i="0" u="none" strike="noStrike" cap="none" normalizeH="0" baseline="30000" dirty="0">
                <a:ln>
                  <a:noFill/>
                </a:ln>
                <a:solidFill>
                  <a:schemeClr val="bg1"/>
                </a:solidFill>
                <a:effectLst/>
                <a:latin typeface="+mj-lt"/>
              </a:rPr>
              <a:t>2 </a:t>
            </a:r>
            <a:r>
              <a:rPr kumimoji="0" lang="vi-VN" altLang="vi-VN" sz="2600" b="0" i="0" u="none" strike="noStrike" cap="none" normalizeH="0" baseline="0" dirty="0">
                <a:ln>
                  <a:noFill/>
                </a:ln>
                <a:solidFill>
                  <a:schemeClr val="bg1"/>
                </a:solidFill>
                <a:effectLst/>
                <a:latin typeface="+mj-lt"/>
              </a:rPr>
              <a:t>+ 2ab + b</a:t>
            </a:r>
            <a:r>
              <a:rPr kumimoji="0" lang="vi-VN" altLang="vi-VN" sz="2600" b="0" i="0" u="none" strike="noStrike" cap="none" normalizeH="0" baseline="30000" dirty="0">
                <a:ln>
                  <a:noFill/>
                </a:ln>
                <a:solidFill>
                  <a:schemeClr val="bg1"/>
                </a:solidFill>
                <a:effectLst/>
                <a:latin typeface="+mj-lt"/>
              </a:rPr>
              <a:t>2</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Như vậy, qua việc tính diện tích hình vuông ABCD theo hai cách như trên, ta có thể suy ra tích</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(a + b)(a + b)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ab + ba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+ 2ab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p:txBody>
      </p:sp>
      <p:pic>
        <p:nvPicPr>
          <p:cNvPr id="1026" name="Picture 2" descr="https://tech12h.com/sites/default/files/styles/inbody400/public/57096933_998815453650600_8036681287458619392_n.jpg?itok=avCdQ-Y_">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0" y="3658713"/>
            <a:ext cx="2752810" cy="2627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313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circle(in)">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ircle(in)">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circle(in)">
                                      <p:cBhvr>
                                        <p:cTn id="22" dur="2000"/>
                                        <p:tgtEl>
                                          <p:spTgt spid="2">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circle(in)">
                                      <p:cBhvr>
                                        <p:cTn id="25" dur="2000"/>
                                        <p:tgtEl>
                                          <p:spTgt spid="2">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circle(in)">
                                      <p:cBhvr>
                                        <p:cTn id="28" dur="2000"/>
                                        <p:tgtEl>
                                          <p:spTgt spid="2">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Effect transition="in" filter="circle(in)">
                                      <p:cBhvr>
                                        <p:cTn id="33" dur="2000"/>
                                        <p:tgtEl>
                                          <p:spTgt spid="1026"/>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circle(in)">
                                      <p:cBhvr>
                                        <p:cTn id="38" dur="2000"/>
                                        <p:tgtEl>
                                          <p:spTgt spid="2">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Effect transition="in" filter="circle(in)">
                                      <p:cBhvr>
                                        <p:cTn id="43" dur="2000"/>
                                        <p:tgtEl>
                                          <p:spTgt spid="2">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Effect transition="in" filter="circle(in)">
                                      <p:cBhvr>
                                        <p:cTn id="48" dur="2000"/>
                                        <p:tgtEl>
                                          <p:spTgt spid="2">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nodeType="click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circle(in)">
                                      <p:cBhvr>
                                        <p:cTn id="53" dur="2000"/>
                                        <p:tgtEl>
                                          <p:spTgt spid="2">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nodeType="clickEffect">
                                  <p:stCondLst>
                                    <p:cond delay="0"/>
                                  </p:stCondLst>
                                  <p:childTnLst>
                                    <p:set>
                                      <p:cBhvr>
                                        <p:cTn id="57" dur="1" fill="hold">
                                          <p:stCondLst>
                                            <p:cond delay="0"/>
                                          </p:stCondLst>
                                        </p:cTn>
                                        <p:tgtEl>
                                          <p:spTgt spid="2">
                                            <p:txEl>
                                              <p:pRg st="11" end="11"/>
                                            </p:txEl>
                                          </p:spTgt>
                                        </p:tgtEl>
                                        <p:attrNameLst>
                                          <p:attrName>style.visibility</p:attrName>
                                        </p:attrNameLst>
                                      </p:cBhvr>
                                      <p:to>
                                        <p:strVal val="visible"/>
                                      </p:to>
                                    </p:set>
                                    <p:animEffect transition="in" filter="circle(in)">
                                      <p:cBhvr>
                                        <p:cTn id="58" dur="2000"/>
                                        <p:tgtEl>
                                          <p:spTgt spid="2">
                                            <p:txEl>
                                              <p:pRg st="11" end="1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nodeType="clickEffect">
                                  <p:stCondLst>
                                    <p:cond delay="0"/>
                                  </p:stCondLst>
                                  <p:childTnLst>
                                    <p:set>
                                      <p:cBhvr>
                                        <p:cTn id="62" dur="1" fill="hold">
                                          <p:stCondLst>
                                            <p:cond delay="0"/>
                                          </p:stCondLst>
                                        </p:cTn>
                                        <p:tgtEl>
                                          <p:spTgt spid="2">
                                            <p:txEl>
                                              <p:pRg st="12" end="12"/>
                                            </p:txEl>
                                          </p:spTgt>
                                        </p:tgtEl>
                                        <p:attrNameLst>
                                          <p:attrName>style.visibility</p:attrName>
                                        </p:attrNameLst>
                                      </p:cBhvr>
                                      <p:to>
                                        <p:strVal val="visible"/>
                                      </p:to>
                                    </p:set>
                                    <p:animEffect transition="in" filter="circle(in)">
                                      <p:cBhvr>
                                        <p:cTn id="63" dur="2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9784" y="341759"/>
            <a:ext cx="1186221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FFFF00"/>
                </a:solidFill>
                <a:effectLst/>
                <a:latin typeface="+mj-lt"/>
              </a:rPr>
              <a:t>b) Tổng</a:t>
            </a:r>
            <a:r>
              <a:rPr kumimoji="0" lang="vi-VN" altLang="vi-VN" sz="2800" b="1" i="0" u="none" strike="noStrike" cap="none" normalizeH="0" dirty="0">
                <a:ln>
                  <a:noFill/>
                </a:ln>
                <a:solidFill>
                  <a:srgbClr val="FFFF00"/>
                </a:solidFill>
                <a:effectLst/>
                <a:latin typeface="+mj-lt"/>
              </a:rPr>
              <a:t> quát</a:t>
            </a:r>
            <a:endParaRPr kumimoji="0" lang="vi-VN" altLang="vi-VN" sz="2800" b="0" i="0" u="none" strike="noStrike" cap="none" normalizeH="0" baseline="0" dirty="0">
              <a:ln>
                <a:noFill/>
              </a:ln>
              <a:solidFill>
                <a:srgbClr val="FFFF00"/>
              </a:solidFill>
              <a:effectLst/>
              <a:latin typeface="+mj-lt"/>
            </a:endParaRPr>
          </a:p>
          <a:p>
            <a:pPr lvl="1">
              <a:buFontTx/>
              <a:buChar char="•"/>
            </a:pPr>
            <a:r>
              <a:rPr kumimoji="0" lang="vi-VN" altLang="vi-VN" sz="2800" b="0" i="1" u="none" strike="noStrike" cap="none" normalizeH="0" baseline="0" dirty="0">
                <a:ln>
                  <a:noFill/>
                </a:ln>
                <a:solidFill>
                  <a:schemeClr val="bg1"/>
                </a:solidFill>
                <a:effectLst/>
                <a:latin typeface="+mj-lt"/>
              </a:rPr>
              <a:t>Với A, B là các biểu thức tùy ý, ta có: </a:t>
            </a:r>
            <a:r>
              <a:rPr kumimoji="0" lang="vi-VN" altLang="vi-VN" sz="2800" b="1" u="none" strike="noStrike" cap="none" normalizeH="0" baseline="0" dirty="0">
                <a:ln>
                  <a:noFill/>
                </a:ln>
                <a:solidFill>
                  <a:schemeClr val="bg1"/>
                </a:solidFill>
                <a:effectLst/>
                <a:latin typeface="+mj-lt"/>
              </a:rPr>
              <a:t>(A + B)</a:t>
            </a:r>
            <a:r>
              <a:rPr kumimoji="0" lang="vi-VN" altLang="vi-VN" sz="2800" b="1" u="none" strike="noStrike" cap="none" normalizeH="0" baseline="30000" dirty="0">
                <a:ln>
                  <a:noFill/>
                </a:ln>
                <a:solidFill>
                  <a:schemeClr val="bg1"/>
                </a:solidFill>
                <a:effectLst/>
                <a:latin typeface="+mj-lt"/>
              </a:rPr>
              <a:t>2</a:t>
            </a:r>
            <a:r>
              <a:rPr kumimoji="0" lang="vi-VN" altLang="vi-VN" sz="2800" b="1" u="none" strike="noStrike" cap="none" normalizeH="0" baseline="0" dirty="0">
                <a:ln>
                  <a:noFill/>
                </a:ln>
                <a:solidFill>
                  <a:schemeClr val="bg1"/>
                </a:solidFill>
                <a:effectLst/>
                <a:latin typeface="+mj-lt"/>
              </a:rPr>
              <a:t> = A</a:t>
            </a:r>
            <a:r>
              <a:rPr kumimoji="0" lang="vi-VN" altLang="vi-VN" sz="2800" b="1" u="none" strike="noStrike" cap="none" normalizeH="0" baseline="30000" dirty="0">
                <a:ln>
                  <a:noFill/>
                </a:ln>
                <a:solidFill>
                  <a:schemeClr val="bg1"/>
                </a:solidFill>
                <a:effectLst/>
                <a:latin typeface="+mj-lt"/>
              </a:rPr>
              <a:t>2 </a:t>
            </a:r>
            <a:r>
              <a:rPr kumimoji="0" lang="vi-VN" altLang="vi-VN" sz="2800" b="1" u="none" strike="noStrike" cap="none" normalizeH="0" baseline="0" dirty="0">
                <a:ln>
                  <a:noFill/>
                </a:ln>
                <a:solidFill>
                  <a:schemeClr val="bg1"/>
                </a:solidFill>
                <a:effectLst/>
                <a:latin typeface="+mj-lt"/>
              </a:rPr>
              <a:t>+ 2AB + B</a:t>
            </a:r>
            <a:r>
              <a:rPr kumimoji="0" lang="vi-VN" altLang="vi-VN" sz="2800" b="1" u="none" strike="noStrike" cap="none" normalizeH="0" baseline="30000" dirty="0">
                <a:ln>
                  <a:noFill/>
                </a:ln>
                <a:solidFill>
                  <a:schemeClr val="bg1"/>
                </a:solidFill>
                <a:effectLst/>
                <a:latin typeface="+mj-lt"/>
              </a:rPr>
              <a:t>2  </a:t>
            </a:r>
            <a:r>
              <a:rPr kumimoji="0" lang="vi-VN" altLang="vi-VN" sz="2800" b="1" u="none" strike="noStrike" cap="none" normalizeH="0" dirty="0">
                <a:ln>
                  <a:noFill/>
                </a:ln>
                <a:solidFill>
                  <a:schemeClr val="bg1"/>
                </a:solidFill>
                <a:effectLst/>
                <a:latin typeface="+mj-lt"/>
              </a:rPr>
              <a:t>   (1)</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FFFF00"/>
                </a:solidFill>
                <a:effectLst/>
                <a:latin typeface="+mj-lt"/>
              </a:rPr>
              <a:t>c) Vận</a:t>
            </a:r>
            <a:r>
              <a:rPr kumimoji="0" lang="vi-VN" altLang="vi-VN" sz="2800" b="1" i="0" u="none" strike="noStrike" cap="none" normalizeH="0" dirty="0">
                <a:ln>
                  <a:noFill/>
                </a:ln>
                <a:solidFill>
                  <a:srgbClr val="FFFF00"/>
                </a:solidFill>
                <a:effectLst/>
                <a:latin typeface="+mj-lt"/>
              </a:rPr>
              <a:t> dụng</a:t>
            </a:r>
            <a:r>
              <a:rPr kumimoji="0" lang="vi-VN" altLang="vi-VN" sz="2800" b="1" i="0" u="none" strike="noStrike" cap="none" normalizeH="0" baseline="0" dirty="0">
                <a:ln>
                  <a:noFill/>
                </a:ln>
                <a:solidFill>
                  <a:srgbClr val="FFFF00"/>
                </a:solidFill>
                <a:effectLst/>
                <a:latin typeface="+mj-lt"/>
              </a:rPr>
              <a:t>:</a:t>
            </a:r>
            <a:endParaRPr kumimoji="0" lang="vi-VN" altLang="vi-VN" sz="2800" b="0" i="0" u="none" strike="noStrike" cap="none" normalizeH="0" baseline="0" dirty="0">
              <a:ln>
                <a:noFill/>
              </a:ln>
              <a:solidFill>
                <a:srgbClr val="FFFF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0" i="0" u="none" strike="noStrike" cap="none" normalizeH="0" baseline="0" dirty="0">
                <a:ln>
                  <a:noFill/>
                </a:ln>
                <a:solidFill>
                  <a:schemeClr val="bg1"/>
                </a:solidFill>
                <a:effectLst/>
                <a:latin typeface="+mj-lt"/>
              </a:rPr>
              <a:t>- Tính (</a:t>
            </a:r>
            <a:r>
              <a:rPr lang="vi-VN" altLang="vi-VN" sz="2800" dirty="0">
                <a:solidFill>
                  <a:schemeClr val="bg1"/>
                </a:solidFill>
                <a:latin typeface="+mj-lt"/>
              </a:rPr>
              <a:t>a</a:t>
            </a:r>
            <a:r>
              <a:rPr kumimoji="0" lang="vi-VN" altLang="vi-VN" sz="2800" b="0" i="0" u="none" strike="noStrike" cap="none" normalizeH="0" baseline="0" dirty="0">
                <a:ln>
                  <a:noFill/>
                </a:ln>
                <a:solidFill>
                  <a:schemeClr val="bg1"/>
                </a:solidFill>
                <a:effectLst/>
                <a:latin typeface="+mj-lt"/>
              </a:rPr>
              <a:t> + 1)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0" i="0" u="none" strike="noStrike" cap="none" normalizeH="0" baseline="0" dirty="0">
                <a:ln>
                  <a:noFill/>
                </a:ln>
                <a:solidFill>
                  <a:schemeClr val="bg1"/>
                </a:solidFill>
                <a:effectLst/>
                <a:latin typeface="+mj-lt"/>
              </a:rPr>
              <a:t>- Điền chữ, số thích hợp vào chỗ chấm để viết biểu thức x</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+ 4x + 4 dưới dạng bình phương của một tổng: x</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+ 4x + 4 = x</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+ 2.x.2 + 2</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p>
          <a:p>
            <a:pPr lvl="0"/>
            <a:r>
              <a:rPr kumimoji="0" lang="vi-VN" altLang="vi-VN" sz="2800" b="0" i="0" u="none" strike="noStrike" cap="none" normalizeH="0" baseline="0" dirty="0">
                <a:ln>
                  <a:noFill/>
                </a:ln>
                <a:solidFill>
                  <a:schemeClr val="bg1"/>
                </a:solidFill>
                <a:effectLst/>
                <a:latin typeface="+mj-lt"/>
              </a:rPr>
              <a:t>- Tính nhanh </a:t>
            </a:r>
            <a:r>
              <a:rPr lang="vi-VN" altLang="vi-VN" sz="2800" dirty="0">
                <a:solidFill>
                  <a:schemeClr val="bg1"/>
                </a:solidFill>
                <a:latin typeface="+mj-lt"/>
              </a:rPr>
              <a:t>51</a:t>
            </a:r>
            <a:r>
              <a:rPr kumimoji="0" lang="vi-VN" altLang="vi-VN" sz="2800" b="0" i="0" u="none" strike="noStrike" cap="none" normalizeH="0" baseline="30000" dirty="0">
                <a:ln>
                  <a:noFill/>
                </a:ln>
                <a:solidFill>
                  <a:schemeClr val="bg1"/>
                </a:solidFill>
                <a:effectLst/>
                <a:latin typeface="+mj-lt"/>
              </a:rPr>
              <a:t>2  </a:t>
            </a:r>
            <a:r>
              <a:rPr lang="vi-VN" altLang="vi-VN" sz="2800" dirty="0">
                <a:solidFill>
                  <a:schemeClr val="bg1"/>
                </a:solidFill>
                <a:latin typeface="+mj-lt"/>
              </a:rPr>
              <a:t>và </a:t>
            </a:r>
            <a:r>
              <a:rPr lang="vi-VN" altLang="vi-VN" sz="2800" dirty="0">
                <a:solidFill>
                  <a:prstClr val="white"/>
                </a:solidFill>
                <a:latin typeface="Times New Roman"/>
              </a:rPr>
              <a:t> 301</a:t>
            </a:r>
            <a:r>
              <a:rPr lang="vi-VN" altLang="vi-VN" sz="2800" baseline="30000" dirty="0">
                <a:solidFill>
                  <a:prstClr val="white"/>
                </a:solidFill>
                <a:latin typeface="Times New Roman"/>
              </a:rPr>
              <a:t>2</a:t>
            </a:r>
            <a:endParaRPr kumimoji="0" lang="vi-VN" altLang="vi-VN" sz="28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0" i="1" u="sng" strike="noStrike" cap="none" normalizeH="0" baseline="0" dirty="0">
                <a:ln>
                  <a:noFill/>
                </a:ln>
                <a:solidFill>
                  <a:schemeClr val="bg1"/>
                </a:solidFill>
                <a:effectLst/>
                <a:latin typeface="+mj-lt"/>
              </a:rPr>
              <a:t>Trả lời:</a:t>
            </a:r>
            <a:endParaRPr kumimoji="0" lang="vi-VN" altLang="vi-VN" sz="2800" b="0" i="0" u="none" strike="noStrike" cap="none" normalizeH="0" baseline="0" dirty="0">
              <a:ln>
                <a:noFill/>
              </a:ln>
              <a:solidFill>
                <a:schemeClr val="bg1"/>
              </a:solidFill>
              <a:effectLst/>
              <a:latin typeface="+mj-lt"/>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vi-VN" altLang="vi-VN" sz="2800" b="0" i="0" u="none" strike="noStrike" cap="none" normalizeH="0" baseline="0" dirty="0">
                <a:ln>
                  <a:noFill/>
                </a:ln>
                <a:solidFill>
                  <a:schemeClr val="bg1"/>
                </a:solidFill>
                <a:effectLst/>
                <a:latin typeface="+mj-lt"/>
              </a:rPr>
              <a:t>Có: (</a:t>
            </a:r>
            <a:r>
              <a:rPr lang="vi-VN" altLang="vi-VN" sz="2800" dirty="0">
                <a:solidFill>
                  <a:schemeClr val="bg1"/>
                </a:solidFill>
                <a:latin typeface="+mj-lt"/>
              </a:rPr>
              <a:t>a</a:t>
            </a:r>
            <a:r>
              <a:rPr kumimoji="0" lang="vi-VN" altLang="vi-VN" sz="2800" b="0" i="0" u="none" strike="noStrike" cap="none" normalizeH="0" baseline="0" dirty="0">
                <a:ln>
                  <a:noFill/>
                </a:ln>
                <a:solidFill>
                  <a:schemeClr val="bg1"/>
                </a:solidFill>
                <a:effectLst/>
                <a:latin typeface="+mj-lt"/>
              </a:rPr>
              <a:t> + 1)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r>
              <a:rPr lang="vi-VN" altLang="vi-VN" sz="2800" dirty="0">
                <a:solidFill>
                  <a:schemeClr val="bg1"/>
                </a:solidFill>
                <a:latin typeface="+mj-lt"/>
              </a:rPr>
              <a:t>a</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+ 2.a.1 + 1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r>
              <a:rPr lang="vi-VN" altLang="vi-VN" sz="2800" dirty="0">
                <a:solidFill>
                  <a:schemeClr val="bg1"/>
                </a:solidFill>
                <a:latin typeface="+mj-lt"/>
              </a:rPr>
              <a:t>a</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r>
              <a:rPr lang="vi-VN" altLang="vi-VN" sz="2800" dirty="0">
                <a:solidFill>
                  <a:schemeClr val="bg1"/>
                </a:solidFill>
                <a:latin typeface="+mj-lt"/>
              </a:rPr>
              <a:t>2a</a:t>
            </a:r>
            <a:r>
              <a:rPr kumimoji="0" lang="vi-VN" altLang="vi-VN" sz="2800" b="0" i="0" u="none" strike="noStrike" cap="none" normalizeH="0" baseline="0" dirty="0">
                <a:ln>
                  <a:noFill/>
                </a:ln>
                <a:solidFill>
                  <a:schemeClr val="bg1"/>
                </a:solidFill>
                <a:effectLst/>
                <a:latin typeface="+mj-lt"/>
              </a:rPr>
              <a:t> + 1.</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vi-VN" sz="2800" b="0" i="0" u="none" strike="noStrike" cap="none" normalizeH="0" baseline="0" dirty="0">
                <a:ln>
                  <a:noFill/>
                </a:ln>
                <a:solidFill>
                  <a:schemeClr val="bg1"/>
                </a:solidFill>
                <a:effectLst/>
                <a:latin typeface="+mj-lt"/>
              </a:rPr>
              <a:t>(a+1)</a:t>
            </a:r>
            <a:r>
              <a:rPr kumimoji="0" lang="en-US" altLang="vi-VN" sz="2800" b="0" i="0" u="none" strike="noStrike" cap="none" normalizeH="0" baseline="30000" dirty="0">
                <a:ln>
                  <a:noFill/>
                </a:ln>
                <a:solidFill>
                  <a:schemeClr val="bg1"/>
                </a:solidFill>
                <a:effectLst/>
                <a:latin typeface="+mj-lt"/>
              </a:rPr>
              <a:t>2</a:t>
            </a:r>
            <a:r>
              <a:rPr kumimoji="0" lang="en-US" altLang="vi-VN" sz="2800" b="0" i="0" u="none" strike="noStrike" cap="none" normalizeH="0" dirty="0">
                <a:ln>
                  <a:noFill/>
                </a:ln>
                <a:solidFill>
                  <a:schemeClr val="bg1"/>
                </a:solidFill>
                <a:effectLst/>
                <a:latin typeface="+mj-lt"/>
              </a:rPr>
              <a:t> = a</a:t>
            </a:r>
            <a:r>
              <a:rPr kumimoji="0" lang="en-US" altLang="vi-VN" sz="2800" b="0" i="0" u="none" strike="noStrike" cap="none" normalizeH="0" baseline="30000" dirty="0">
                <a:ln>
                  <a:noFill/>
                </a:ln>
                <a:solidFill>
                  <a:schemeClr val="bg1"/>
                </a:solidFill>
                <a:effectLst/>
                <a:latin typeface="+mj-lt"/>
              </a:rPr>
              <a:t>2</a:t>
            </a:r>
            <a:r>
              <a:rPr kumimoji="0" lang="en-US" altLang="vi-VN" sz="2800" b="0" i="0" u="none" strike="noStrike" cap="none" normalizeH="0" dirty="0">
                <a:ln>
                  <a:noFill/>
                </a:ln>
                <a:solidFill>
                  <a:schemeClr val="bg1"/>
                </a:solidFill>
                <a:effectLst/>
                <a:latin typeface="+mj-lt"/>
              </a:rPr>
              <a:t> + 2a + 1</a:t>
            </a:r>
            <a:endParaRPr kumimoji="0" lang="vi-VN" altLang="vi-VN" sz="2800" b="0" i="0" u="none" strike="noStrike" cap="none" normalizeH="0" baseline="0" dirty="0">
              <a:ln>
                <a:noFill/>
              </a:ln>
              <a:solidFill>
                <a:schemeClr val="bg1"/>
              </a:solidFill>
              <a:effectLst/>
              <a:latin typeface="+mj-lt"/>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vi-VN" altLang="vi-VN" sz="2800" b="0" i="0" u="none" strike="noStrike" cap="none" normalizeH="0" baseline="0" dirty="0">
                <a:ln>
                  <a:noFill/>
                </a:ln>
                <a:solidFill>
                  <a:schemeClr val="bg1"/>
                </a:solidFill>
                <a:effectLst/>
                <a:latin typeface="+mj-lt"/>
              </a:rPr>
              <a:t>Có: x</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+ 4x + 4 = x</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+ 2.x.2 + 2</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a:t>
            </a:r>
            <a:r>
              <a:rPr kumimoji="0" lang="vi-VN" altLang="vi-VN" sz="2800" b="0" i="0" u="none" strike="noStrike" cap="none" normalizeH="0" dirty="0">
                <a:ln>
                  <a:noFill/>
                </a:ln>
                <a:solidFill>
                  <a:schemeClr val="bg1"/>
                </a:solidFill>
                <a:effectLst/>
                <a:latin typeface="+mj-lt"/>
              </a:rPr>
              <a:t>  </a:t>
            </a:r>
            <a:r>
              <a:rPr kumimoji="0" lang="vi-VN" altLang="vi-VN" sz="2800" b="0" i="0" u="none" strike="noStrike" cap="none" normalizeH="0" baseline="0" dirty="0">
                <a:ln>
                  <a:noFill/>
                </a:ln>
                <a:solidFill>
                  <a:schemeClr val="bg1"/>
                </a:solidFill>
                <a:effectLst/>
                <a:latin typeface="+mj-lt"/>
              </a:rPr>
              <a:t>(x + 2)</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a:t>
            </a:r>
          </a:p>
          <a:p>
            <a:pPr marL="457200" marR="0" lvl="0" indent="-457200" algn="l" defTabSz="914400" rtl="0" eaLnBrk="0" fontAlgn="base" latinLnBrk="0" hangingPunct="0">
              <a:lnSpc>
                <a:spcPct val="100000"/>
              </a:lnSpc>
              <a:spcBef>
                <a:spcPct val="0"/>
              </a:spcBef>
              <a:spcAft>
                <a:spcPct val="0"/>
              </a:spcAft>
              <a:buClrTx/>
              <a:buSzTx/>
              <a:buFontTx/>
              <a:buChar char="-"/>
              <a:tabLst/>
            </a:pPr>
            <a:r>
              <a:rPr lang="vi-VN" altLang="vi-VN" sz="2800" dirty="0">
                <a:solidFill>
                  <a:schemeClr val="bg1"/>
                </a:solidFill>
                <a:latin typeface="+mj-lt"/>
              </a:rPr>
              <a:t>51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(50 + 1)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r>
              <a:rPr lang="vi-VN" altLang="vi-VN" sz="2800" dirty="0">
                <a:solidFill>
                  <a:schemeClr val="bg1"/>
                </a:solidFill>
                <a:latin typeface="+mj-lt"/>
              </a:rPr>
              <a:t>50</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+ 2.50.1 + 1</a:t>
            </a:r>
            <a:r>
              <a:rPr kumimoji="0" lang="vi-VN" altLang="vi-VN" sz="2800" b="0" i="0" u="none" strike="noStrike" cap="none" normalizeH="0" baseline="30000" dirty="0">
                <a:ln>
                  <a:noFill/>
                </a:ln>
                <a:solidFill>
                  <a:schemeClr val="bg1"/>
                </a:solidFill>
                <a:effectLst/>
                <a:latin typeface="+mj-lt"/>
              </a:rPr>
              <a:t>2</a:t>
            </a:r>
            <a:r>
              <a:rPr kumimoji="0" lang="vi-VN" altLang="vi-VN" sz="2800" b="0" i="0" u="none" strike="noStrike" cap="none" normalizeH="0" baseline="0" dirty="0">
                <a:ln>
                  <a:noFill/>
                </a:ln>
                <a:solidFill>
                  <a:schemeClr val="bg1"/>
                </a:solidFill>
                <a:effectLst/>
                <a:latin typeface="+mj-lt"/>
              </a:rPr>
              <a:t> = </a:t>
            </a:r>
            <a:r>
              <a:rPr lang="vi-VN" altLang="vi-VN" sz="2800" dirty="0">
                <a:solidFill>
                  <a:schemeClr val="bg1"/>
                </a:solidFill>
                <a:latin typeface="+mj-lt"/>
              </a:rPr>
              <a:t>2500</a:t>
            </a:r>
            <a:r>
              <a:rPr kumimoji="0" lang="vi-VN" altLang="vi-VN" sz="2800" b="0" i="0" u="none" strike="noStrike" cap="none" normalizeH="0" baseline="0" dirty="0">
                <a:ln>
                  <a:noFill/>
                </a:ln>
                <a:solidFill>
                  <a:schemeClr val="bg1"/>
                </a:solidFill>
                <a:effectLst/>
                <a:latin typeface="+mj-lt"/>
              </a:rPr>
              <a:t> + 100 + 1 = </a:t>
            </a:r>
            <a:r>
              <a:rPr lang="vi-VN" altLang="vi-VN" sz="2800" dirty="0">
                <a:solidFill>
                  <a:schemeClr val="bg1"/>
                </a:solidFill>
                <a:latin typeface="+mj-lt"/>
              </a:rPr>
              <a:t>2601</a:t>
            </a:r>
            <a:r>
              <a:rPr kumimoji="0" lang="vi-VN" altLang="vi-VN" sz="2800" b="0" i="0" u="none" strike="noStrike" cap="none" normalizeH="0" baseline="0" dirty="0">
                <a:ln>
                  <a:noFill/>
                </a:ln>
                <a:solidFill>
                  <a:schemeClr val="bg1"/>
                </a:solidFill>
                <a:effectLst/>
                <a:latin typeface="+mj-lt"/>
              </a:rPr>
              <a:t>.</a:t>
            </a:r>
            <a:endParaRPr kumimoji="0" lang="en-US" altLang="vi-VN" sz="2800" b="0" i="0" u="none" strike="noStrike" cap="none" normalizeH="0" baseline="0" dirty="0">
              <a:ln>
                <a:noFill/>
              </a:ln>
              <a:solidFill>
                <a:schemeClr val="bg1"/>
              </a:solidFill>
              <a:effectLst/>
              <a:latin typeface="+mj-lt"/>
            </a:endParaRPr>
          </a:p>
          <a:p>
            <a:pPr marL="457200" lvl="0" indent="-457200">
              <a:buFontTx/>
              <a:buChar char="-"/>
            </a:pPr>
            <a:r>
              <a:rPr lang="en-US" altLang="vi-VN" sz="2800" dirty="0">
                <a:solidFill>
                  <a:schemeClr val="bg1"/>
                </a:solidFill>
                <a:latin typeface="+mj-lt"/>
              </a:rPr>
              <a:t>301</a:t>
            </a:r>
            <a:r>
              <a:rPr lang="en-US" altLang="vi-VN" sz="2800" baseline="30000" dirty="0">
                <a:solidFill>
                  <a:schemeClr val="bg1"/>
                </a:solidFill>
                <a:latin typeface="+mj-lt"/>
              </a:rPr>
              <a:t>2</a:t>
            </a:r>
            <a:r>
              <a:rPr lang="en-US" altLang="vi-VN" sz="2800" dirty="0">
                <a:solidFill>
                  <a:schemeClr val="bg1"/>
                </a:solidFill>
                <a:latin typeface="+mj-lt"/>
              </a:rPr>
              <a:t> = </a:t>
            </a:r>
            <a:r>
              <a:rPr lang="vi-VN" altLang="vi-VN" sz="2800" dirty="0">
                <a:solidFill>
                  <a:schemeClr val="bg1"/>
                </a:solidFill>
                <a:latin typeface="+mj-lt"/>
              </a:rPr>
              <a:t>(300 + 1)</a:t>
            </a:r>
            <a:r>
              <a:rPr lang="vi-VN" altLang="vi-VN" sz="2800" baseline="30000" dirty="0">
                <a:solidFill>
                  <a:schemeClr val="bg1"/>
                </a:solidFill>
                <a:latin typeface="+mj-lt"/>
              </a:rPr>
              <a:t>2</a:t>
            </a:r>
            <a:r>
              <a:rPr lang="vi-VN" altLang="vi-VN" sz="2800" dirty="0">
                <a:solidFill>
                  <a:schemeClr val="bg1"/>
                </a:solidFill>
                <a:latin typeface="+mj-lt"/>
              </a:rPr>
              <a:t> = 300</a:t>
            </a:r>
            <a:r>
              <a:rPr lang="vi-VN" altLang="vi-VN" sz="2800" baseline="30000" dirty="0">
                <a:solidFill>
                  <a:schemeClr val="bg1"/>
                </a:solidFill>
                <a:latin typeface="+mj-lt"/>
              </a:rPr>
              <a:t>2</a:t>
            </a:r>
            <a:r>
              <a:rPr lang="vi-VN" altLang="vi-VN" sz="2800" dirty="0">
                <a:solidFill>
                  <a:schemeClr val="bg1"/>
                </a:solidFill>
                <a:latin typeface="+mj-lt"/>
              </a:rPr>
              <a:t> + 2.300.1 + 1</a:t>
            </a:r>
            <a:r>
              <a:rPr lang="vi-VN" altLang="vi-VN" sz="2800" baseline="30000" dirty="0">
                <a:solidFill>
                  <a:schemeClr val="bg1"/>
                </a:solidFill>
                <a:latin typeface="+mj-lt"/>
              </a:rPr>
              <a:t>2</a:t>
            </a:r>
            <a:r>
              <a:rPr lang="vi-VN" altLang="vi-VN" sz="2800" dirty="0">
                <a:solidFill>
                  <a:schemeClr val="bg1"/>
                </a:solidFill>
                <a:latin typeface="+mj-lt"/>
              </a:rPr>
              <a:t> = 90000 + 600 + 1 = 90601</a:t>
            </a:r>
            <a:br>
              <a:rPr kumimoji="0" lang="vi-VN" altLang="vi-VN" sz="2800" b="0" i="0" u="none" strike="noStrike" cap="none" normalizeH="0" baseline="0" dirty="0">
                <a:ln>
                  <a:noFill/>
                </a:ln>
                <a:solidFill>
                  <a:schemeClr val="bg1"/>
                </a:solidFill>
                <a:effectLst/>
                <a:latin typeface="+mj-lt"/>
              </a:rPr>
            </a:br>
            <a:endParaRPr kumimoji="0" lang="vi-VN" altLang="vi-VN" sz="2800" b="0" i="0" u="none" strike="noStrike" cap="none" normalizeH="0" baseline="0" dirty="0">
              <a:ln>
                <a:noFill/>
              </a:ln>
              <a:solidFill>
                <a:schemeClr val="bg1"/>
              </a:solidFill>
              <a:effectLst/>
              <a:latin typeface="+mj-lt"/>
            </a:endParaRPr>
          </a:p>
        </p:txBody>
      </p:sp>
    </p:spTree>
    <p:extLst>
      <p:ext uri="{BB962C8B-B14F-4D97-AF65-F5344CB8AC3E}">
        <p14:creationId xmlns:p14="http://schemas.microsoft.com/office/powerpoint/2010/main" val="97184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circle(in)">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circle(in)">
                                      <p:cBhvr>
                                        <p:cTn id="20" dur="2000"/>
                                        <p:tgtEl>
                                          <p:spTgt spid="2">
                                            <p:txEl>
                                              <p:pRg st="3" end="3"/>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circle(in)">
                                      <p:cBhvr>
                                        <p:cTn id="23" dur="2000"/>
                                        <p:tgtEl>
                                          <p:spTgt spid="2">
                                            <p:txEl>
                                              <p:pRg st="4" end="4"/>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circle(in)">
                                      <p:cBhvr>
                                        <p:cTn id="26" dur="20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circle(in)">
                                      <p:cBhvr>
                                        <p:cTn id="31" dur="2000"/>
                                        <p:tgtEl>
                                          <p:spTgt spid="2">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circle(in)">
                                      <p:cBhvr>
                                        <p:cTn id="36" dur="2000"/>
                                        <p:tgtEl>
                                          <p:spTgt spid="2">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circle(in)">
                                      <p:cBhvr>
                                        <p:cTn id="41" dur="2000"/>
                                        <p:tgtEl>
                                          <p:spTgt spid="2">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Effect transition="in" filter="circle(in)">
                                      <p:cBhvr>
                                        <p:cTn id="46" dur="2000"/>
                                        <p:tgtEl>
                                          <p:spTgt spid="2">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nodeType="click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animEffect transition="in" filter="circle(in)">
                                      <p:cBhvr>
                                        <p:cTn id="51" dur="2000"/>
                                        <p:tgtEl>
                                          <p:spTgt spid="2">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2">
                                            <p:txEl>
                                              <p:pRg st="11" end="11"/>
                                            </p:txEl>
                                          </p:spTgt>
                                        </p:tgtEl>
                                        <p:attrNameLst>
                                          <p:attrName>style.visibility</p:attrName>
                                        </p:attrNameLst>
                                      </p:cBhvr>
                                      <p:to>
                                        <p:strVal val="visible"/>
                                      </p:to>
                                    </p:set>
                                    <p:animEffect transition="in" filter="circle(in)">
                                      <p:cBhvr>
                                        <p:cTn id="56"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39647" y="529441"/>
                <a:ext cx="10717966" cy="5186035"/>
              </a:xfrm>
              <a:prstGeom prst="rect">
                <a:avLst/>
              </a:prstGeom>
            </p:spPr>
            <p:txBody>
              <a:bodyPr wrap="square">
                <a:spAutoFit/>
              </a:bodyPr>
              <a:lstStyle/>
              <a:p>
                <a:pPr lvl="0" eaLnBrk="0" fontAlgn="base" hangingPunct="0">
                  <a:spcBef>
                    <a:spcPts val="600"/>
                  </a:spcBef>
                  <a:spcAft>
                    <a:spcPct val="0"/>
                  </a:spcAft>
                </a:pPr>
                <a:r>
                  <a:rPr lang="vi-VN" altLang="vi-VN" sz="2600" b="1" dirty="0">
                    <a:solidFill>
                      <a:srgbClr val="FFFF00"/>
                    </a:solidFill>
                  </a:rPr>
                  <a:t>2. Bình phương của một hiệu</a:t>
                </a:r>
              </a:p>
              <a:p>
                <a:pPr lvl="0" eaLnBrk="0" fontAlgn="base" hangingPunct="0">
                  <a:spcBef>
                    <a:spcPts val="600"/>
                  </a:spcBef>
                  <a:spcAft>
                    <a:spcPct val="0"/>
                  </a:spcAft>
                </a:pPr>
                <a:r>
                  <a:rPr lang="vi-VN" altLang="vi-VN" sz="2600" b="1" dirty="0">
                    <a:solidFill>
                      <a:schemeClr val="bg1"/>
                    </a:solidFill>
                  </a:rPr>
                  <a:t>a)</a:t>
                </a:r>
                <a:r>
                  <a:rPr lang="vi-VN" altLang="vi-VN" sz="2600" dirty="0">
                    <a:solidFill>
                      <a:schemeClr val="bg1"/>
                    </a:solidFill>
                  </a:rPr>
                  <a:t> Với a, b là hai số bất kì, hãy điền vào chỗ chấm để tính (a – b)</a:t>
                </a:r>
                <a:r>
                  <a:rPr lang="vi-VN" altLang="vi-VN" sz="2600" baseline="30000" dirty="0">
                    <a:solidFill>
                      <a:schemeClr val="bg1"/>
                    </a:solidFill>
                  </a:rPr>
                  <a:t>2</a:t>
                </a:r>
                <a:r>
                  <a:rPr lang="vi-VN" altLang="vi-VN" sz="2600" dirty="0">
                    <a:solidFill>
                      <a:schemeClr val="bg1"/>
                    </a:solidFill>
                  </a:rPr>
                  <a:t> theo hai cách:</a:t>
                </a:r>
              </a:p>
              <a:p>
                <a:pPr lvl="0" eaLnBrk="0" fontAlgn="base" hangingPunct="0">
                  <a:spcBef>
                    <a:spcPts val="600"/>
                  </a:spcBef>
                  <a:spcAft>
                    <a:spcPct val="0"/>
                  </a:spcAft>
                </a:pPr>
                <a:r>
                  <a:rPr lang="vi-VN" altLang="vi-VN" sz="2600" dirty="0">
                    <a:solidFill>
                      <a:schemeClr val="bg1"/>
                    </a:solidFill>
                  </a:rPr>
                  <a:t>Cách 1: (a – b)</a:t>
                </a:r>
                <a:r>
                  <a:rPr lang="vi-VN" altLang="vi-VN" sz="2600" baseline="30000" dirty="0">
                    <a:solidFill>
                      <a:schemeClr val="bg1"/>
                    </a:solidFill>
                  </a:rPr>
                  <a:t>2 </a:t>
                </a:r>
                <a:r>
                  <a:rPr lang="vi-VN" altLang="vi-VN" sz="2600" dirty="0">
                    <a:solidFill>
                      <a:schemeClr val="bg1"/>
                    </a:solidFill>
                  </a:rPr>
                  <a:t>= [a + (-b)]</a:t>
                </a:r>
                <a:r>
                  <a:rPr lang="vi-VN" altLang="vi-VN" sz="2600" baseline="30000" dirty="0">
                    <a:solidFill>
                      <a:schemeClr val="bg1"/>
                    </a:solidFill>
                  </a:rPr>
                  <a:t>2</a:t>
                </a:r>
                <a:r>
                  <a:rPr lang="vi-VN" altLang="vi-VN" sz="2600" dirty="0">
                    <a:solidFill>
                      <a:schemeClr val="bg1"/>
                    </a:solidFill>
                  </a:rPr>
                  <a:t> = a</a:t>
                </a:r>
                <a:r>
                  <a:rPr lang="vi-VN" altLang="vi-VN" sz="2600" baseline="30000" dirty="0">
                    <a:solidFill>
                      <a:schemeClr val="bg1"/>
                    </a:solidFill>
                  </a:rPr>
                  <a:t>2</a:t>
                </a:r>
                <a:r>
                  <a:rPr lang="vi-VN" altLang="vi-VN" sz="2600" dirty="0">
                    <a:solidFill>
                      <a:schemeClr val="bg1"/>
                    </a:solidFill>
                  </a:rPr>
                  <a:t> + 2.a.(-b) + (-b)</a:t>
                </a:r>
                <a:r>
                  <a:rPr lang="vi-VN" altLang="vi-VN" sz="2600" baseline="30000" dirty="0">
                    <a:solidFill>
                      <a:schemeClr val="bg1"/>
                    </a:solidFill>
                  </a:rPr>
                  <a:t>2</a:t>
                </a:r>
                <a:r>
                  <a:rPr lang="vi-VN" altLang="vi-VN" sz="2600" dirty="0">
                    <a:solidFill>
                      <a:schemeClr val="bg1"/>
                    </a:solidFill>
                  </a:rPr>
                  <a:t> = ……………………;</a:t>
                </a:r>
              </a:p>
              <a:p>
                <a:pPr lvl="0" eaLnBrk="0" fontAlgn="base" hangingPunct="0">
                  <a:spcBef>
                    <a:spcPts val="600"/>
                  </a:spcBef>
                  <a:spcAft>
                    <a:spcPct val="0"/>
                  </a:spcAft>
                </a:pPr>
                <a:r>
                  <a:rPr lang="vi-VN" altLang="vi-VN" sz="2600" dirty="0">
                    <a:solidFill>
                      <a:schemeClr val="bg1"/>
                    </a:solidFill>
                  </a:rPr>
                  <a:t>Cách 2: (a – b)(a – b) = ……………………… = ………………………………</a:t>
                </a:r>
              </a:p>
              <a:p>
                <a:pPr lvl="0" eaLnBrk="0" fontAlgn="base" hangingPunct="0">
                  <a:spcBef>
                    <a:spcPts val="600"/>
                  </a:spcBef>
                  <a:spcAft>
                    <a:spcPct val="0"/>
                  </a:spcAft>
                </a:pPr>
                <a:r>
                  <a:rPr lang="vi-VN" altLang="vi-VN" sz="2600" i="1" u="sng" dirty="0">
                    <a:solidFill>
                      <a:schemeClr val="bg1"/>
                    </a:solidFill>
                  </a:rPr>
                  <a:t>Trả lời:</a:t>
                </a:r>
                <a:endParaRPr lang="vi-VN" altLang="vi-VN" sz="2600" dirty="0">
                  <a:solidFill>
                    <a:schemeClr val="bg1"/>
                  </a:solidFill>
                </a:endParaRPr>
              </a:p>
              <a:p>
                <a:pPr lvl="0" eaLnBrk="0" fontAlgn="base" hangingPunct="0">
                  <a:spcBef>
                    <a:spcPts val="600"/>
                  </a:spcBef>
                  <a:spcAft>
                    <a:spcPct val="0"/>
                  </a:spcAft>
                </a:pPr>
                <a:r>
                  <a:rPr lang="vi-VN" altLang="vi-VN" sz="2600" dirty="0">
                    <a:solidFill>
                      <a:schemeClr val="bg1"/>
                    </a:solidFill>
                  </a:rPr>
                  <a:t>Cách 1: (a – b)</a:t>
                </a:r>
                <a:r>
                  <a:rPr lang="vi-VN" altLang="vi-VN" sz="2600" baseline="30000" dirty="0">
                    <a:solidFill>
                      <a:schemeClr val="bg1"/>
                    </a:solidFill>
                  </a:rPr>
                  <a:t>2</a:t>
                </a:r>
                <a:r>
                  <a:rPr lang="vi-VN" altLang="vi-VN" sz="2600" dirty="0">
                    <a:solidFill>
                      <a:schemeClr val="bg1"/>
                    </a:solidFill>
                  </a:rPr>
                  <a:t> = [a + (-b)]</a:t>
                </a:r>
                <a:r>
                  <a:rPr lang="vi-VN" altLang="vi-VN" sz="2600" baseline="30000" dirty="0">
                    <a:solidFill>
                      <a:schemeClr val="bg1"/>
                    </a:solidFill>
                  </a:rPr>
                  <a:t>2</a:t>
                </a:r>
                <a:r>
                  <a:rPr lang="vi-VN" altLang="vi-VN" sz="2600" dirty="0">
                    <a:solidFill>
                      <a:schemeClr val="bg1"/>
                    </a:solidFill>
                  </a:rPr>
                  <a:t> = a</a:t>
                </a:r>
                <a:r>
                  <a:rPr lang="vi-VN" altLang="vi-VN" sz="2600" baseline="30000" dirty="0">
                    <a:solidFill>
                      <a:schemeClr val="bg1"/>
                    </a:solidFill>
                  </a:rPr>
                  <a:t>2</a:t>
                </a:r>
                <a:r>
                  <a:rPr lang="vi-VN" altLang="vi-VN" sz="2600" dirty="0">
                    <a:solidFill>
                      <a:schemeClr val="bg1"/>
                    </a:solidFill>
                  </a:rPr>
                  <a:t> + 2.a.(-b) + (-b)</a:t>
                </a:r>
                <a:r>
                  <a:rPr lang="vi-VN" altLang="vi-VN" sz="2600" baseline="30000" dirty="0">
                    <a:solidFill>
                      <a:schemeClr val="bg1"/>
                    </a:solidFill>
                  </a:rPr>
                  <a:t>2</a:t>
                </a:r>
                <a:r>
                  <a:rPr lang="vi-VN" altLang="vi-VN" sz="2600" dirty="0">
                    <a:solidFill>
                      <a:schemeClr val="bg1"/>
                    </a:solidFill>
                  </a:rPr>
                  <a:t> = </a:t>
                </a:r>
                <a:r>
                  <a:rPr lang="vi-VN" altLang="vi-VN" sz="2600" dirty="0">
                    <a:solidFill>
                      <a:srgbClr val="FFFF00"/>
                    </a:solidFill>
                  </a:rPr>
                  <a:t>a</a:t>
                </a:r>
                <a:r>
                  <a:rPr lang="vi-VN" altLang="vi-VN" sz="2600" baseline="30000" dirty="0">
                    <a:solidFill>
                      <a:srgbClr val="FFFF00"/>
                    </a:solidFill>
                  </a:rPr>
                  <a:t>2</a:t>
                </a:r>
                <a:r>
                  <a:rPr lang="vi-VN" altLang="vi-VN" sz="2600" dirty="0">
                    <a:solidFill>
                      <a:srgbClr val="FFFF00"/>
                    </a:solidFill>
                  </a:rPr>
                  <a:t> - 2ab + b</a:t>
                </a:r>
                <a:r>
                  <a:rPr lang="vi-VN" altLang="vi-VN" sz="2600" baseline="30000" dirty="0">
                    <a:solidFill>
                      <a:srgbClr val="FFFF00"/>
                    </a:solidFill>
                  </a:rPr>
                  <a:t>2</a:t>
                </a:r>
                <a:r>
                  <a:rPr lang="vi-VN" altLang="vi-VN" sz="2600" dirty="0">
                    <a:solidFill>
                      <a:schemeClr val="bg1"/>
                    </a:solidFill>
                  </a:rPr>
                  <a:t>;</a:t>
                </a:r>
              </a:p>
              <a:p>
                <a:pPr lvl="0" eaLnBrk="0" fontAlgn="base" hangingPunct="0">
                  <a:spcBef>
                    <a:spcPts val="600"/>
                  </a:spcBef>
                  <a:spcAft>
                    <a:spcPct val="0"/>
                  </a:spcAft>
                </a:pPr>
                <a:r>
                  <a:rPr lang="vi-VN" altLang="vi-VN" sz="2600" dirty="0">
                    <a:solidFill>
                      <a:schemeClr val="bg1"/>
                    </a:solidFill>
                  </a:rPr>
                  <a:t>Cách 2: (a – b)(a – b) = </a:t>
                </a:r>
                <a:r>
                  <a:rPr lang="vi-VN" altLang="vi-VN" sz="2600" dirty="0">
                    <a:solidFill>
                      <a:srgbClr val="FFFF00"/>
                    </a:solidFill>
                  </a:rPr>
                  <a:t>a</a:t>
                </a:r>
                <a:r>
                  <a:rPr lang="vi-VN" altLang="vi-VN" sz="2600" baseline="30000" dirty="0">
                    <a:solidFill>
                      <a:srgbClr val="FFFF00"/>
                    </a:solidFill>
                  </a:rPr>
                  <a:t>2</a:t>
                </a:r>
                <a:r>
                  <a:rPr lang="vi-VN" altLang="vi-VN" sz="2600" dirty="0">
                    <a:solidFill>
                      <a:srgbClr val="FFFF00"/>
                    </a:solidFill>
                  </a:rPr>
                  <a:t> - ab - ba + b</a:t>
                </a:r>
                <a:r>
                  <a:rPr lang="vi-VN" altLang="vi-VN" sz="2600" baseline="30000" dirty="0">
                    <a:solidFill>
                      <a:srgbClr val="FFFF00"/>
                    </a:solidFill>
                  </a:rPr>
                  <a:t>2</a:t>
                </a:r>
                <a:r>
                  <a:rPr lang="vi-VN" altLang="vi-VN" sz="2600" dirty="0">
                    <a:solidFill>
                      <a:srgbClr val="FFFF00"/>
                    </a:solidFill>
                  </a:rPr>
                  <a:t> = a</a:t>
                </a:r>
                <a:r>
                  <a:rPr lang="vi-VN" altLang="vi-VN" sz="2600" baseline="30000" dirty="0">
                    <a:solidFill>
                      <a:srgbClr val="FFFF00"/>
                    </a:solidFill>
                  </a:rPr>
                  <a:t>2</a:t>
                </a:r>
                <a:r>
                  <a:rPr lang="vi-VN" altLang="vi-VN" sz="2600" dirty="0">
                    <a:solidFill>
                      <a:srgbClr val="FFFF00"/>
                    </a:solidFill>
                  </a:rPr>
                  <a:t> - 2ab + b</a:t>
                </a:r>
                <a:r>
                  <a:rPr lang="vi-VN" altLang="vi-VN" sz="2600" baseline="30000" dirty="0">
                    <a:solidFill>
                      <a:srgbClr val="FFFF00"/>
                    </a:solidFill>
                  </a:rPr>
                  <a:t>2</a:t>
                </a:r>
                <a:r>
                  <a:rPr lang="vi-VN" altLang="vi-VN" sz="2600" dirty="0">
                    <a:solidFill>
                      <a:schemeClr val="bg1"/>
                    </a:solidFill>
                  </a:rPr>
                  <a:t>.</a:t>
                </a:r>
              </a:p>
              <a:p>
                <a:pPr lvl="0" eaLnBrk="0" fontAlgn="base" hangingPunct="0">
                  <a:spcBef>
                    <a:spcPts val="600"/>
                  </a:spcBef>
                  <a:spcAft>
                    <a:spcPct val="0"/>
                  </a:spcAft>
                </a:pPr>
                <a:r>
                  <a:rPr lang="vi-VN" altLang="vi-VN" sz="2600" b="1" dirty="0">
                    <a:solidFill>
                      <a:schemeClr val="bg1"/>
                    </a:solidFill>
                  </a:rPr>
                  <a:t>	</a:t>
                </a:r>
                <a:r>
                  <a:rPr lang="vi-VN" altLang="vi-VN" sz="2600" dirty="0">
                    <a:solidFill>
                      <a:schemeClr val="bg1"/>
                    </a:solidFill>
                  </a:rPr>
                  <a:t>vậy:</a:t>
                </a:r>
                <a14:m>
                  <m:oMath xmlns:m="http://schemas.openxmlformats.org/officeDocument/2006/math">
                    <m:sSup>
                      <m:sSupPr>
                        <m:ctrlPr>
                          <a:rPr lang="vi-VN" altLang="vi-VN" sz="2600" i="1" smtClean="0">
                            <a:solidFill>
                              <a:schemeClr val="bg1"/>
                            </a:solidFill>
                            <a:latin typeface="Cambria Math" panose="02040503050406030204" pitchFamily="18" charset="0"/>
                          </a:rPr>
                        </m:ctrlPr>
                      </m:sSupPr>
                      <m:e>
                        <m:d>
                          <m:dPr>
                            <m:ctrlPr>
                              <a:rPr lang="vi-VN" altLang="vi-VN" sz="2600" i="1" smtClean="0">
                                <a:solidFill>
                                  <a:schemeClr val="bg1"/>
                                </a:solidFill>
                                <a:latin typeface="Cambria Math" panose="02040503050406030204" pitchFamily="18" charset="0"/>
                              </a:rPr>
                            </m:ctrlPr>
                          </m:dPr>
                          <m:e>
                            <m:r>
                              <a:rPr lang="vi-VN" altLang="vi-VN" sz="2600" b="0" i="1" smtClean="0">
                                <a:solidFill>
                                  <a:schemeClr val="bg1"/>
                                </a:solidFill>
                                <a:latin typeface="Cambria Math" panose="02040503050406030204" pitchFamily="18" charset="0"/>
                              </a:rPr>
                              <m:t>𝑎</m:t>
                            </m:r>
                            <m:r>
                              <a:rPr lang="vi-VN" altLang="vi-VN" sz="2600" b="0" i="1" smtClean="0">
                                <a:solidFill>
                                  <a:schemeClr val="bg1"/>
                                </a:solidFill>
                                <a:latin typeface="Cambria Math" panose="02040503050406030204" pitchFamily="18" charset="0"/>
                              </a:rPr>
                              <m:t>−</m:t>
                            </m:r>
                            <m:r>
                              <a:rPr lang="vi-VN" altLang="vi-VN" sz="2600" b="0" i="1" smtClean="0">
                                <a:solidFill>
                                  <a:schemeClr val="bg1"/>
                                </a:solidFill>
                                <a:latin typeface="Cambria Math" panose="02040503050406030204" pitchFamily="18" charset="0"/>
                              </a:rPr>
                              <m:t>𝑏</m:t>
                            </m:r>
                          </m:e>
                        </m:d>
                      </m:e>
                      <m:sup>
                        <m:r>
                          <a:rPr lang="vi-VN" altLang="vi-VN" sz="2600" b="0" i="1" smtClean="0">
                            <a:solidFill>
                              <a:schemeClr val="bg1"/>
                            </a:solidFill>
                            <a:latin typeface="Cambria Math" panose="02040503050406030204" pitchFamily="18" charset="0"/>
                          </a:rPr>
                          <m:t>2</m:t>
                        </m:r>
                      </m:sup>
                    </m:sSup>
                    <m:r>
                      <a:rPr lang="vi-VN" altLang="vi-VN" sz="2600" b="0" i="1" smtClean="0">
                        <a:solidFill>
                          <a:schemeClr val="bg1"/>
                        </a:solidFill>
                        <a:latin typeface="Cambria Math" panose="02040503050406030204" pitchFamily="18" charset="0"/>
                      </a:rPr>
                      <m:t>=</m:t>
                    </m:r>
                    <m:sSup>
                      <m:sSupPr>
                        <m:ctrlPr>
                          <a:rPr lang="vi-VN" altLang="vi-VN" sz="2600" b="0" i="1" smtClean="0">
                            <a:solidFill>
                              <a:schemeClr val="bg1"/>
                            </a:solidFill>
                            <a:latin typeface="Cambria Math" panose="02040503050406030204" pitchFamily="18" charset="0"/>
                          </a:rPr>
                        </m:ctrlPr>
                      </m:sSupPr>
                      <m:e>
                        <m:r>
                          <a:rPr lang="vi-VN" altLang="vi-VN" sz="2600" b="0" i="1" smtClean="0">
                            <a:solidFill>
                              <a:schemeClr val="bg1"/>
                            </a:solidFill>
                            <a:latin typeface="Cambria Math" panose="02040503050406030204" pitchFamily="18" charset="0"/>
                          </a:rPr>
                          <m:t>𝑎</m:t>
                        </m:r>
                      </m:e>
                      <m:sup>
                        <m:r>
                          <a:rPr lang="vi-VN" altLang="vi-VN" sz="2600" b="0" i="1" smtClean="0">
                            <a:solidFill>
                              <a:schemeClr val="bg1"/>
                            </a:solidFill>
                            <a:latin typeface="Cambria Math" panose="02040503050406030204" pitchFamily="18" charset="0"/>
                          </a:rPr>
                          <m:t>2</m:t>
                        </m:r>
                      </m:sup>
                    </m:sSup>
                    <m:r>
                      <a:rPr lang="vi-VN" altLang="vi-VN" sz="2600" b="0" i="1" smtClean="0">
                        <a:solidFill>
                          <a:schemeClr val="bg1"/>
                        </a:solidFill>
                        <a:latin typeface="Cambria Math" panose="02040503050406030204" pitchFamily="18" charset="0"/>
                      </a:rPr>
                      <m:t>−2</m:t>
                    </m:r>
                    <m:r>
                      <a:rPr lang="vi-VN" altLang="vi-VN" sz="2600" b="0" i="1" smtClean="0">
                        <a:solidFill>
                          <a:schemeClr val="bg1"/>
                        </a:solidFill>
                        <a:latin typeface="Cambria Math" panose="02040503050406030204" pitchFamily="18" charset="0"/>
                      </a:rPr>
                      <m:t>𝑎𝑏</m:t>
                    </m:r>
                    <m:r>
                      <a:rPr lang="vi-VN" altLang="vi-VN" sz="2600" b="0" i="1" smtClean="0">
                        <a:solidFill>
                          <a:schemeClr val="bg1"/>
                        </a:solidFill>
                        <a:latin typeface="Cambria Math" panose="02040503050406030204" pitchFamily="18" charset="0"/>
                      </a:rPr>
                      <m:t>+</m:t>
                    </m:r>
                    <m:sSup>
                      <m:sSupPr>
                        <m:ctrlPr>
                          <a:rPr lang="vi-VN" altLang="vi-VN" sz="2600" b="0" i="1" smtClean="0">
                            <a:solidFill>
                              <a:schemeClr val="bg1"/>
                            </a:solidFill>
                            <a:latin typeface="Cambria Math" panose="02040503050406030204" pitchFamily="18" charset="0"/>
                          </a:rPr>
                        </m:ctrlPr>
                      </m:sSupPr>
                      <m:e>
                        <m:r>
                          <a:rPr lang="vi-VN" altLang="vi-VN" sz="2600" b="0" i="1" smtClean="0">
                            <a:solidFill>
                              <a:schemeClr val="bg1"/>
                            </a:solidFill>
                            <a:latin typeface="Cambria Math" panose="02040503050406030204" pitchFamily="18" charset="0"/>
                          </a:rPr>
                          <m:t>𝑏</m:t>
                        </m:r>
                      </m:e>
                      <m:sup>
                        <m:r>
                          <a:rPr lang="vi-VN" altLang="vi-VN" sz="2600" b="0" i="1" smtClean="0">
                            <a:solidFill>
                              <a:schemeClr val="bg1"/>
                            </a:solidFill>
                            <a:latin typeface="Cambria Math" panose="02040503050406030204" pitchFamily="18" charset="0"/>
                          </a:rPr>
                          <m:t>2</m:t>
                        </m:r>
                      </m:sup>
                    </m:sSup>
                  </m:oMath>
                </a14:m>
                <a:endParaRPr lang="vi-VN" altLang="vi-VN" sz="2600" dirty="0">
                  <a:solidFill>
                    <a:schemeClr val="bg1"/>
                  </a:solidFill>
                </a:endParaRPr>
              </a:p>
              <a:p>
                <a:pPr lvl="0" eaLnBrk="0" fontAlgn="base" hangingPunct="0">
                  <a:spcBef>
                    <a:spcPts val="600"/>
                  </a:spcBef>
                  <a:spcAft>
                    <a:spcPct val="0"/>
                  </a:spcAft>
                </a:pPr>
                <a:r>
                  <a:rPr lang="vi-VN" altLang="vi-VN" sz="2600" b="1" dirty="0">
                    <a:solidFill>
                      <a:srgbClr val="FFFF00"/>
                    </a:solidFill>
                  </a:rPr>
                  <a:t>b) Tổng quát</a:t>
                </a:r>
                <a:endParaRPr lang="vi-VN" altLang="vi-VN" sz="2600" dirty="0">
                  <a:solidFill>
                    <a:srgbClr val="FFFF00"/>
                  </a:solidFill>
                </a:endParaRPr>
              </a:p>
              <a:p>
                <a:pPr lvl="0" eaLnBrk="0" fontAlgn="base" hangingPunct="0">
                  <a:spcBef>
                    <a:spcPts val="600"/>
                  </a:spcBef>
                  <a:spcAft>
                    <a:spcPct val="0"/>
                  </a:spcAft>
                  <a:buFontTx/>
                  <a:buChar char="•"/>
                </a:pPr>
                <a:r>
                  <a:rPr lang="vi-VN" altLang="vi-VN" sz="2600" i="1" dirty="0">
                    <a:solidFill>
                      <a:schemeClr val="bg1"/>
                    </a:solidFill>
                  </a:rPr>
                  <a:t>Với A, B là các biểu thức tùy ý, ta có: </a:t>
                </a:r>
                <a:r>
                  <a:rPr lang="vi-VN" altLang="vi-VN" sz="2600" b="1" dirty="0">
                    <a:solidFill>
                      <a:schemeClr val="bg1"/>
                    </a:solidFill>
                  </a:rPr>
                  <a:t>(A - B)</a:t>
                </a:r>
                <a:r>
                  <a:rPr lang="vi-VN" altLang="vi-VN" sz="2600" b="1" baseline="30000" dirty="0">
                    <a:solidFill>
                      <a:schemeClr val="bg1"/>
                    </a:solidFill>
                  </a:rPr>
                  <a:t>2</a:t>
                </a:r>
                <a:r>
                  <a:rPr lang="vi-VN" altLang="vi-VN" sz="2600" b="1" dirty="0">
                    <a:solidFill>
                      <a:schemeClr val="bg1"/>
                    </a:solidFill>
                  </a:rPr>
                  <a:t> = A</a:t>
                </a:r>
                <a:r>
                  <a:rPr lang="vi-VN" altLang="vi-VN" sz="2600" b="1" baseline="30000" dirty="0">
                    <a:solidFill>
                      <a:schemeClr val="bg1"/>
                    </a:solidFill>
                  </a:rPr>
                  <a:t>2</a:t>
                </a:r>
                <a:r>
                  <a:rPr lang="vi-VN" altLang="vi-VN" sz="2600" b="1" dirty="0">
                    <a:solidFill>
                      <a:schemeClr val="bg1"/>
                    </a:solidFill>
                  </a:rPr>
                  <a:t> - 2AB + B</a:t>
                </a:r>
                <a:r>
                  <a:rPr lang="vi-VN" altLang="vi-VN" sz="2600" b="1" baseline="30000" dirty="0">
                    <a:solidFill>
                      <a:schemeClr val="bg1"/>
                    </a:solidFill>
                  </a:rPr>
                  <a:t>2</a:t>
                </a:r>
                <a:r>
                  <a:rPr lang="vi-VN" altLang="vi-VN" sz="2600" b="1" dirty="0">
                    <a:solidFill>
                      <a:schemeClr val="bg1"/>
                    </a:solidFill>
                  </a:rPr>
                  <a:t>     (2)</a:t>
                </a:r>
                <a:r>
                  <a:rPr lang="vi-VN" altLang="vi-VN" sz="2600" b="1" baseline="30000" dirty="0">
                    <a:solidFill>
                      <a:schemeClr val="bg1"/>
                    </a:solidFill>
                  </a:rPr>
                  <a:t> </a:t>
                </a:r>
              </a:p>
            </p:txBody>
          </p:sp>
        </mc:Choice>
        <mc:Fallback xmlns="">
          <p:sp>
            <p:nvSpPr>
              <p:cNvPr id="2" name="Rectangle 1"/>
              <p:cNvSpPr>
                <a:spLocks noRot="1" noChangeAspect="1" noMove="1" noResize="1" noEditPoints="1" noAdjustHandles="1" noChangeArrowheads="1" noChangeShapeType="1" noTextEdit="1"/>
              </p:cNvSpPr>
              <p:nvPr/>
            </p:nvSpPr>
            <p:spPr>
              <a:xfrm>
                <a:off x="539647" y="529441"/>
                <a:ext cx="10717966" cy="5186035"/>
              </a:xfrm>
              <a:prstGeom prst="rect">
                <a:avLst/>
              </a:prstGeom>
              <a:blipFill>
                <a:blip r:embed="rId2"/>
                <a:stretch>
                  <a:fillRect l="-1024" t="-1058" r="-171" b="-1998"/>
                </a:stretch>
              </a:blipFill>
            </p:spPr>
            <p:txBody>
              <a:bodyPr/>
              <a:lstStyle/>
              <a:p>
                <a:r>
                  <a:rPr lang="vi-VN">
                    <a:noFill/>
                  </a:rPr>
                  <a:t> </a:t>
                </a:r>
              </a:p>
            </p:txBody>
          </p:sp>
        </mc:Fallback>
      </mc:AlternateContent>
    </p:spTree>
    <p:extLst>
      <p:ext uri="{BB962C8B-B14F-4D97-AF65-F5344CB8AC3E}">
        <p14:creationId xmlns:p14="http://schemas.microsoft.com/office/powerpoint/2010/main" val="130933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circle(in)">
                                      <p:cBhvr>
                                        <p:cTn id="47" dur="20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circle(in)">
                                      <p:cBhvr>
                                        <p:cTn id="52"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9974" y="148767"/>
            <a:ext cx="11487226"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1" i="0" u="none" strike="noStrike" cap="none" normalizeH="0" baseline="0" dirty="0">
                <a:ln>
                  <a:noFill/>
                </a:ln>
                <a:solidFill>
                  <a:srgbClr val="FFFF00"/>
                </a:solidFill>
                <a:effectLst/>
                <a:latin typeface="+mj-lt"/>
              </a:rPr>
              <a:t>c) Vận</a:t>
            </a:r>
            <a:r>
              <a:rPr kumimoji="0" lang="vi-VN" altLang="vi-VN" sz="2600" b="1" i="0" u="none" strike="noStrike" cap="none" normalizeH="0" dirty="0">
                <a:ln>
                  <a:noFill/>
                </a:ln>
                <a:solidFill>
                  <a:srgbClr val="FFFF00"/>
                </a:solidFill>
                <a:effectLst/>
                <a:latin typeface="+mj-lt"/>
              </a:rPr>
              <a:t> dụng</a:t>
            </a:r>
            <a:r>
              <a:rPr kumimoji="0" lang="vi-VN" altLang="vi-VN" sz="2600" b="1" i="0" u="none" strike="noStrike" cap="none" normalizeH="0" baseline="0" dirty="0">
                <a:ln>
                  <a:noFill/>
                </a:ln>
                <a:solidFill>
                  <a:srgbClr val="FFFF00"/>
                </a:solidFill>
                <a:effectLst/>
                <a:latin typeface="+mj-lt"/>
              </a:rPr>
              <a:t>:</a:t>
            </a:r>
          </a:p>
          <a:p>
            <a:pPr lvl="0"/>
            <a:r>
              <a:rPr lang="vi-VN" altLang="vi-VN" sz="2600" dirty="0">
                <a:solidFill>
                  <a:prstClr val="white"/>
                </a:solidFill>
                <a:latin typeface="Times New Roman"/>
              </a:rPr>
              <a:t>- Tính (x – 1/2 )</a:t>
            </a:r>
            <a:r>
              <a:rPr lang="vi-VN" altLang="vi-VN" sz="2600" baseline="30000" dirty="0">
                <a:solidFill>
                  <a:prstClr val="white"/>
                </a:solidFill>
                <a:latin typeface="Times New Roman"/>
              </a:rPr>
              <a:t>2</a:t>
            </a:r>
            <a:r>
              <a:rPr lang="vi-VN" altLang="vi-VN" sz="2600" dirty="0">
                <a:solidFill>
                  <a:prstClr val="white"/>
                </a:solidFill>
                <a:latin typeface="Times New Roman"/>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Tính (2x – 3y)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Tính nhanh 99</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1" u="sng" strike="noStrike" cap="none" normalizeH="0" baseline="0" dirty="0">
                <a:ln>
                  <a:noFill/>
                </a:ln>
                <a:solidFill>
                  <a:schemeClr val="bg1"/>
                </a:solidFill>
                <a:effectLst/>
                <a:latin typeface="+mj-lt"/>
              </a:rPr>
              <a:t>Trả lời:</a:t>
            </a:r>
          </a:p>
          <a:p>
            <a:pPr lvl="0"/>
            <a:r>
              <a:rPr lang="vi-VN" altLang="vi-VN" sz="2600" dirty="0">
                <a:solidFill>
                  <a:prstClr val="white"/>
                </a:solidFill>
                <a:latin typeface="Times New Roman"/>
              </a:rPr>
              <a:t>- Có: (x – 1/2)</a:t>
            </a:r>
            <a:r>
              <a:rPr lang="vi-VN" altLang="vi-VN" sz="2600" baseline="30000" dirty="0">
                <a:solidFill>
                  <a:prstClr val="white"/>
                </a:solidFill>
                <a:latin typeface="Times New Roman"/>
              </a:rPr>
              <a:t>2</a:t>
            </a:r>
            <a:r>
              <a:rPr lang="vi-VN" altLang="vi-VN" sz="2600" dirty="0">
                <a:solidFill>
                  <a:prstClr val="white"/>
                </a:solidFill>
                <a:latin typeface="Times New Roman"/>
              </a:rPr>
              <a:t> = x</a:t>
            </a:r>
            <a:r>
              <a:rPr lang="vi-VN" altLang="vi-VN" sz="2600" baseline="30000" dirty="0">
                <a:solidFill>
                  <a:prstClr val="white"/>
                </a:solidFill>
                <a:latin typeface="Times New Roman"/>
              </a:rPr>
              <a:t>2</a:t>
            </a:r>
            <a:r>
              <a:rPr lang="vi-VN" altLang="vi-VN" sz="2600" dirty="0">
                <a:solidFill>
                  <a:prstClr val="white"/>
                </a:solidFill>
                <a:latin typeface="Times New Roman"/>
              </a:rPr>
              <a:t> - 2.x.1/2 +( ½ )</a:t>
            </a:r>
            <a:r>
              <a:rPr lang="vi-VN" altLang="vi-VN" sz="2600" baseline="30000" dirty="0">
                <a:solidFill>
                  <a:prstClr val="white"/>
                </a:solidFill>
                <a:latin typeface="Times New Roman"/>
              </a:rPr>
              <a:t>2</a:t>
            </a:r>
            <a:r>
              <a:rPr lang="vi-VN" altLang="vi-VN" sz="2600" dirty="0">
                <a:solidFill>
                  <a:prstClr val="white"/>
                </a:solidFill>
                <a:latin typeface="Times New Roman"/>
              </a:rPr>
              <a:t> = x</a:t>
            </a:r>
            <a:r>
              <a:rPr lang="vi-VN" altLang="vi-VN" sz="2600" baseline="30000" dirty="0">
                <a:solidFill>
                  <a:prstClr val="white"/>
                </a:solidFill>
                <a:latin typeface="Times New Roman"/>
              </a:rPr>
              <a:t>2</a:t>
            </a:r>
            <a:r>
              <a:rPr lang="vi-VN" altLang="vi-VN" sz="2600" dirty="0">
                <a:solidFill>
                  <a:prstClr val="white"/>
                </a:solidFill>
                <a:latin typeface="Times New Roman"/>
              </a:rPr>
              <a:t> - x + 1/4.</a:t>
            </a:r>
            <a:endParaRPr kumimoji="0" lang="vi-VN" altLang="vi-VN" sz="26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Có: (2x – 3y)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- 2.2x.3y + (3y)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4x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- 12xy + 9y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Có: 99</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(100 – 1)</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100</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- 2.100.1 + 1</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10000 – 200+ 1 = 9801.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600" b="1"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1" i="0" u="none" strike="noStrike" cap="none" normalizeH="0" baseline="0" dirty="0">
                <a:ln>
                  <a:noFill/>
                </a:ln>
                <a:solidFill>
                  <a:srgbClr val="FFFF00"/>
                </a:solidFill>
                <a:effectLst/>
                <a:latin typeface="+mj-lt"/>
              </a:rPr>
              <a:t>3.Hiệu</a:t>
            </a:r>
            <a:r>
              <a:rPr kumimoji="0" lang="vi-VN" altLang="vi-VN" sz="2600" b="1" i="0" u="none" strike="noStrike" cap="none" normalizeH="0" dirty="0">
                <a:ln>
                  <a:noFill/>
                </a:ln>
                <a:solidFill>
                  <a:srgbClr val="FFFF00"/>
                </a:solidFill>
                <a:effectLst/>
                <a:latin typeface="+mj-lt"/>
              </a:rPr>
              <a:t> hai bình phương</a:t>
            </a:r>
            <a:r>
              <a:rPr kumimoji="0" lang="vi-VN" altLang="vi-VN" sz="2600" b="1" i="0" u="none" strike="noStrike" cap="none" normalizeH="0" dirty="0">
                <a:ln>
                  <a:noFill/>
                </a:ln>
                <a:solidFill>
                  <a:schemeClr val="bg1"/>
                </a:solidFill>
                <a:effectLst/>
                <a:latin typeface="+mj-lt"/>
              </a:rPr>
              <a:t>.</a:t>
            </a:r>
            <a:r>
              <a:rPr kumimoji="0" lang="vi-VN" altLang="vi-VN" sz="2600" b="1" i="0" u="none" strike="noStrike" cap="none" normalizeH="0" baseline="0" dirty="0">
                <a:ln>
                  <a:noFill/>
                </a:ln>
                <a:solidFill>
                  <a:schemeClr val="bg1"/>
                </a:solidFill>
                <a:effectLst/>
                <a:latin typeface="+mj-l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1" i="0" u="none" strike="noStrike" cap="none" normalizeH="0" baseline="0" dirty="0">
                <a:ln>
                  <a:noFill/>
                </a:ln>
                <a:solidFill>
                  <a:schemeClr val="bg1"/>
                </a:solidFill>
                <a:effectLst/>
                <a:latin typeface="+mj-lt"/>
              </a:rPr>
              <a:t>a)</a:t>
            </a:r>
            <a:r>
              <a:rPr kumimoji="0" lang="vi-VN" altLang="vi-VN" sz="2600" b="0" i="0" u="none" strike="noStrike" cap="none" normalizeH="0" baseline="0" dirty="0">
                <a:ln>
                  <a:noFill/>
                </a:ln>
                <a:solidFill>
                  <a:schemeClr val="bg1"/>
                </a:solidFill>
                <a:effectLst/>
                <a:latin typeface="+mj-lt"/>
              </a:rPr>
              <a:t> Với a, b bất kì, tính (a + b)(a – b).</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1" u="sng" strike="noStrike" cap="none" normalizeH="0" baseline="0" dirty="0">
                <a:ln>
                  <a:noFill/>
                </a:ln>
                <a:solidFill>
                  <a:schemeClr val="bg1"/>
                </a:solidFill>
                <a:effectLst/>
                <a:latin typeface="+mj-lt"/>
              </a:rPr>
              <a:t>Trả lời:</a:t>
            </a:r>
            <a:endParaRPr kumimoji="0" lang="vi-VN" altLang="vi-VN" sz="26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(a + b)(a – b)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ab + ba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1" i="0" u="none" strike="noStrike" cap="none" normalizeH="0" baseline="0" dirty="0">
                <a:ln>
                  <a:noFill/>
                </a:ln>
                <a:solidFill>
                  <a:srgbClr val="FFFF00"/>
                </a:solidFill>
                <a:effectLst/>
                <a:latin typeface="+mj-lt"/>
              </a:rPr>
              <a:t>b) Tổng</a:t>
            </a:r>
            <a:r>
              <a:rPr kumimoji="0" lang="vi-VN" altLang="vi-VN" sz="2600" b="1" i="0" u="none" strike="noStrike" cap="none" normalizeH="0" dirty="0">
                <a:ln>
                  <a:noFill/>
                </a:ln>
                <a:solidFill>
                  <a:srgbClr val="FFFF00"/>
                </a:solidFill>
                <a:effectLst/>
                <a:latin typeface="+mj-lt"/>
              </a:rPr>
              <a:t> quát</a:t>
            </a:r>
            <a:endParaRPr kumimoji="0" lang="vi-VN" altLang="vi-VN" sz="2600" b="0" i="0" u="none" strike="noStrike" cap="none" normalizeH="0" baseline="0" dirty="0">
              <a:ln>
                <a:noFill/>
              </a:ln>
              <a:solidFill>
                <a:srgbClr val="FFFF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0" i="1" u="none" strike="noStrike" cap="none" normalizeH="0" baseline="0" dirty="0">
                <a:ln>
                  <a:noFill/>
                </a:ln>
                <a:solidFill>
                  <a:schemeClr val="bg1"/>
                </a:solidFill>
                <a:effectLst/>
                <a:latin typeface="+mj-lt"/>
              </a:rPr>
              <a:t>	Với A, B là các biểu thức tùy ý, ta có: </a:t>
            </a:r>
            <a:r>
              <a:rPr kumimoji="0" lang="vi-VN" altLang="vi-VN" sz="2600" b="1" u="none" strike="noStrike" cap="none" normalizeH="0" baseline="0" dirty="0">
                <a:ln>
                  <a:noFill/>
                </a:ln>
                <a:solidFill>
                  <a:schemeClr val="bg1"/>
                </a:solidFill>
                <a:effectLst/>
                <a:latin typeface="+mj-lt"/>
              </a:rPr>
              <a:t>A</a:t>
            </a:r>
            <a:r>
              <a:rPr kumimoji="0" lang="vi-VN" altLang="vi-VN" sz="2600" b="1" u="none" strike="noStrike" cap="none" normalizeH="0" baseline="30000" dirty="0">
                <a:ln>
                  <a:noFill/>
                </a:ln>
                <a:solidFill>
                  <a:schemeClr val="bg1"/>
                </a:solidFill>
                <a:effectLst/>
                <a:latin typeface="+mj-lt"/>
              </a:rPr>
              <a:t>2</a:t>
            </a:r>
            <a:r>
              <a:rPr kumimoji="0" lang="vi-VN" altLang="vi-VN" sz="2600" b="1" u="none" strike="noStrike" cap="none" normalizeH="0" baseline="0" dirty="0">
                <a:ln>
                  <a:noFill/>
                </a:ln>
                <a:solidFill>
                  <a:schemeClr val="bg1"/>
                </a:solidFill>
                <a:effectLst/>
                <a:latin typeface="+mj-lt"/>
              </a:rPr>
              <a:t> - B</a:t>
            </a:r>
            <a:r>
              <a:rPr kumimoji="0" lang="vi-VN" altLang="vi-VN" sz="2600" b="1" u="none" strike="noStrike" cap="none" normalizeH="0" baseline="30000" dirty="0">
                <a:ln>
                  <a:noFill/>
                </a:ln>
                <a:solidFill>
                  <a:schemeClr val="bg1"/>
                </a:solidFill>
                <a:effectLst/>
                <a:latin typeface="+mj-lt"/>
              </a:rPr>
              <a:t>2</a:t>
            </a:r>
            <a:r>
              <a:rPr kumimoji="0" lang="vi-VN" altLang="vi-VN" sz="2600" b="1" u="none" strike="noStrike" cap="none" normalizeH="0" baseline="0" dirty="0">
                <a:ln>
                  <a:noFill/>
                </a:ln>
                <a:solidFill>
                  <a:schemeClr val="bg1"/>
                </a:solidFill>
                <a:effectLst/>
                <a:latin typeface="+mj-lt"/>
              </a:rPr>
              <a:t> = (A + B)(A - B)        (3)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600" b="0" i="0" u="none" strike="noStrike" cap="none" normalizeH="0" baseline="0" dirty="0">
              <a:ln>
                <a:noFill/>
              </a:ln>
              <a:solidFill>
                <a:schemeClr val="bg1"/>
              </a:solidFill>
              <a:effectLst/>
              <a:latin typeface="+mj-lt"/>
            </a:endParaRPr>
          </a:p>
        </p:txBody>
      </p:sp>
    </p:spTree>
    <p:extLst>
      <p:ext uri="{BB962C8B-B14F-4D97-AF65-F5344CB8AC3E}">
        <p14:creationId xmlns:p14="http://schemas.microsoft.com/office/powerpoint/2010/main" val="340295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circle(in)">
                                      <p:cBhvr>
                                        <p:cTn id="10" dur="2000"/>
                                        <p:tgtEl>
                                          <p:spTgt spid="2">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circle(in)">
                                      <p:cBhvr>
                                        <p:cTn id="13" dur="2000"/>
                                        <p:tgtEl>
                                          <p:spTgt spid="2">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circle(in)">
                                      <p:cBhvr>
                                        <p:cTn id="18" dur="20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circle(in)">
                                      <p:cBhvr>
                                        <p:cTn id="23" dur="2000"/>
                                        <p:tgtEl>
                                          <p:spTgt spid="2">
                                            <p:txEl>
                                              <p:pRg st="5" end="5"/>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circle(in)">
                                      <p:cBhvr>
                                        <p:cTn id="26" dur="2000"/>
                                        <p:tgtEl>
                                          <p:spTgt spid="2">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circle(in)">
                                      <p:cBhvr>
                                        <p:cTn id="31" dur="2000"/>
                                        <p:tgtEl>
                                          <p:spTgt spid="2">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2">
                                            <p:txEl>
                                              <p:pRg st="9" end="9"/>
                                            </p:txEl>
                                          </p:spTgt>
                                        </p:tgtEl>
                                        <p:attrNameLst>
                                          <p:attrName>style.visibility</p:attrName>
                                        </p:attrNameLst>
                                      </p:cBhvr>
                                      <p:to>
                                        <p:strVal val="visible"/>
                                      </p:to>
                                    </p:set>
                                    <p:animEffect transition="in" filter="circle(in)">
                                      <p:cBhvr>
                                        <p:cTn id="36" dur="2000"/>
                                        <p:tgtEl>
                                          <p:spTgt spid="2">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Effect transition="in" filter="circle(in)">
                                      <p:cBhvr>
                                        <p:cTn id="41" dur="2000"/>
                                        <p:tgtEl>
                                          <p:spTgt spid="2">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2">
                                            <p:txEl>
                                              <p:pRg st="11" end="11"/>
                                            </p:txEl>
                                          </p:spTgt>
                                        </p:tgtEl>
                                        <p:attrNameLst>
                                          <p:attrName>style.visibility</p:attrName>
                                        </p:attrNameLst>
                                      </p:cBhvr>
                                      <p:to>
                                        <p:strVal val="visible"/>
                                      </p:to>
                                    </p:set>
                                    <p:animEffect transition="in" filter="circle(in)">
                                      <p:cBhvr>
                                        <p:cTn id="46" dur="2000"/>
                                        <p:tgtEl>
                                          <p:spTgt spid="2">
                                            <p:txEl>
                                              <p:pRg st="11" end="11"/>
                                            </p:txEl>
                                          </p:spTgt>
                                        </p:tgtEl>
                                      </p:cBhvr>
                                    </p:animEffect>
                                  </p:childTnLst>
                                </p:cTn>
                              </p:par>
                              <p:par>
                                <p:cTn id="47" presetID="6" presetClass="entr" presetSubtype="16" fill="hold" nodeType="withEffect">
                                  <p:stCondLst>
                                    <p:cond delay="0"/>
                                  </p:stCondLst>
                                  <p:childTnLst>
                                    <p:set>
                                      <p:cBhvr>
                                        <p:cTn id="48" dur="1" fill="hold">
                                          <p:stCondLst>
                                            <p:cond delay="0"/>
                                          </p:stCondLst>
                                        </p:cTn>
                                        <p:tgtEl>
                                          <p:spTgt spid="2">
                                            <p:txEl>
                                              <p:pRg st="12" end="12"/>
                                            </p:txEl>
                                          </p:spTgt>
                                        </p:tgtEl>
                                        <p:attrNameLst>
                                          <p:attrName>style.visibility</p:attrName>
                                        </p:attrNameLst>
                                      </p:cBhvr>
                                      <p:to>
                                        <p:strVal val="visible"/>
                                      </p:to>
                                    </p:set>
                                    <p:animEffect transition="in" filter="circle(in)">
                                      <p:cBhvr>
                                        <p:cTn id="49" dur="2000"/>
                                        <p:tgtEl>
                                          <p:spTgt spid="2">
                                            <p:txEl>
                                              <p:pRg st="12" end="1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ntr" presetSubtype="16" fill="hold" nodeType="clickEffect">
                                  <p:stCondLst>
                                    <p:cond delay="0"/>
                                  </p:stCondLst>
                                  <p:childTnLst>
                                    <p:set>
                                      <p:cBhvr>
                                        <p:cTn id="53" dur="1" fill="hold">
                                          <p:stCondLst>
                                            <p:cond delay="0"/>
                                          </p:stCondLst>
                                        </p:cTn>
                                        <p:tgtEl>
                                          <p:spTgt spid="2">
                                            <p:txEl>
                                              <p:pRg st="13" end="13"/>
                                            </p:txEl>
                                          </p:spTgt>
                                        </p:tgtEl>
                                        <p:attrNameLst>
                                          <p:attrName>style.visibility</p:attrName>
                                        </p:attrNameLst>
                                      </p:cBhvr>
                                      <p:to>
                                        <p:strVal val="visible"/>
                                      </p:to>
                                    </p:set>
                                    <p:animEffect transition="in" filter="circle(in)">
                                      <p:cBhvr>
                                        <p:cTn id="54" dur="2000"/>
                                        <p:tgtEl>
                                          <p:spTgt spid="2">
                                            <p:txEl>
                                              <p:pRg st="13" end="13"/>
                                            </p:txEl>
                                          </p:spTgt>
                                        </p:tgtEl>
                                      </p:cBhvr>
                                    </p:animEffect>
                                  </p:childTnLst>
                                </p:cTn>
                              </p:par>
                              <p:par>
                                <p:cTn id="55" presetID="6" presetClass="entr" presetSubtype="16" fill="hold" nodeType="withEffect">
                                  <p:stCondLst>
                                    <p:cond delay="0"/>
                                  </p:stCondLst>
                                  <p:childTnLst>
                                    <p:set>
                                      <p:cBhvr>
                                        <p:cTn id="56" dur="1" fill="hold">
                                          <p:stCondLst>
                                            <p:cond delay="0"/>
                                          </p:stCondLst>
                                        </p:cTn>
                                        <p:tgtEl>
                                          <p:spTgt spid="2">
                                            <p:txEl>
                                              <p:pRg st="14" end="14"/>
                                            </p:txEl>
                                          </p:spTgt>
                                        </p:tgtEl>
                                        <p:attrNameLst>
                                          <p:attrName>style.visibility</p:attrName>
                                        </p:attrNameLst>
                                      </p:cBhvr>
                                      <p:to>
                                        <p:strVal val="visible"/>
                                      </p:to>
                                    </p:set>
                                    <p:animEffect transition="in" filter="circle(in)">
                                      <p:cBhvr>
                                        <p:cTn id="57" dur="2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17517" y="422607"/>
            <a:ext cx="8574374" cy="46524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1" i="0" u="none" strike="noStrike" cap="none" normalizeH="0" baseline="0" dirty="0">
                <a:ln>
                  <a:noFill/>
                </a:ln>
                <a:solidFill>
                  <a:srgbClr val="FFFF00"/>
                </a:solidFill>
                <a:effectLst/>
                <a:latin typeface="+mj-lt"/>
              </a:rPr>
              <a:t>c) </a:t>
            </a:r>
            <a:r>
              <a:rPr lang="vi-VN" altLang="vi-VN" sz="2600" b="1" dirty="0">
                <a:solidFill>
                  <a:srgbClr val="FFFF00"/>
                </a:solidFill>
                <a:latin typeface="+mj-lt"/>
              </a:rPr>
              <a:t>Vận dụng</a:t>
            </a:r>
            <a:r>
              <a:rPr kumimoji="0" lang="vi-VN" altLang="vi-VN" sz="2600" b="1" i="0" u="none" strike="noStrike" cap="none" normalizeH="0" baseline="0" dirty="0">
                <a:ln>
                  <a:noFill/>
                </a:ln>
                <a:solidFill>
                  <a:srgbClr val="FFFF00"/>
                </a:solidFill>
                <a:effectLst/>
                <a:latin typeface="+mj-lt"/>
              </a:rPr>
              <a:t>:</a:t>
            </a:r>
          </a:p>
          <a:p>
            <a:pPr lvl="0" eaLnBrk="1" fontAlgn="auto" hangingPunct="1">
              <a:spcBef>
                <a:spcPts val="0"/>
              </a:spcBef>
              <a:spcAft>
                <a:spcPts val="0"/>
              </a:spcAft>
            </a:pPr>
            <a:r>
              <a:rPr lang="vi-VN" altLang="vi-VN" sz="2600" b="1" dirty="0">
                <a:solidFill>
                  <a:schemeClr val="bg1"/>
                </a:solidFill>
                <a:latin typeface="+mj-lt"/>
              </a:rPr>
              <a:t>- </a:t>
            </a:r>
            <a:r>
              <a:rPr lang="vi-VN" altLang="vi-VN" sz="2600" dirty="0">
                <a:solidFill>
                  <a:schemeClr val="bg1"/>
                </a:solidFill>
                <a:latin typeface="+mj-lt"/>
              </a:rPr>
              <a:t>Tính</a:t>
            </a:r>
            <a:r>
              <a:rPr lang="en-US" sz="2800" dirty="0">
                <a:solidFill>
                  <a:prstClr val="white"/>
                </a:solidFill>
                <a:latin typeface="Times New Roman"/>
              </a:rPr>
              <a:t>   (x+1)(x-1)</a:t>
            </a:r>
          </a:p>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Tính (x – 2y)(x + 2y)</a:t>
            </a:r>
          </a:p>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Tính nhanh </a:t>
            </a:r>
            <a:r>
              <a:rPr lang="vi-VN" altLang="vi-VN" sz="2600" dirty="0">
                <a:solidFill>
                  <a:schemeClr val="bg1"/>
                </a:solidFill>
                <a:latin typeface="+mj-lt"/>
              </a:rPr>
              <a:t>56</a:t>
            </a:r>
            <a:r>
              <a:rPr kumimoji="0" lang="vi-VN" altLang="vi-VN" sz="2600" b="0" i="0" u="none" strike="noStrike" cap="none" normalizeH="0" baseline="0" dirty="0">
                <a:ln>
                  <a:noFill/>
                </a:ln>
                <a:solidFill>
                  <a:schemeClr val="bg1"/>
                </a:solidFill>
                <a:effectLst/>
                <a:latin typeface="+mj-lt"/>
              </a:rPr>
              <a:t>.64.</a:t>
            </a:r>
          </a:p>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0" i="1" u="sng" strike="noStrike" cap="none" normalizeH="0" baseline="0" dirty="0">
                <a:ln>
                  <a:noFill/>
                </a:ln>
                <a:solidFill>
                  <a:schemeClr val="bg1"/>
                </a:solidFill>
                <a:effectLst/>
                <a:latin typeface="+mj-lt"/>
              </a:rPr>
              <a:t>Trả lời:</a:t>
            </a:r>
          </a:p>
          <a:p>
            <a:pPr>
              <a:lnSpc>
                <a:spcPct val="150000"/>
              </a:lnSpc>
            </a:pPr>
            <a:r>
              <a:rPr lang="vi-VN" altLang="vi-VN" sz="2600" dirty="0">
                <a:solidFill>
                  <a:schemeClr val="bg1"/>
                </a:solidFill>
                <a:latin typeface="+mj-lt"/>
              </a:rPr>
              <a:t>- Có</a:t>
            </a:r>
            <a:r>
              <a:rPr lang="en-US" altLang="vi-VN" sz="2600" dirty="0">
                <a:solidFill>
                  <a:schemeClr val="bg1"/>
                </a:solidFill>
                <a:latin typeface="+mj-lt"/>
              </a:rPr>
              <a:t> </a:t>
            </a:r>
            <a:r>
              <a:rPr lang="en-US" sz="2400" dirty="0">
                <a:solidFill>
                  <a:prstClr val="white"/>
                </a:solidFill>
                <a:latin typeface="Times New Roman"/>
              </a:rPr>
              <a:t>(x+1)(x-1) = x</a:t>
            </a:r>
            <a:r>
              <a:rPr lang="en-US" sz="2400" baseline="30000" dirty="0">
                <a:solidFill>
                  <a:prstClr val="white"/>
                </a:solidFill>
                <a:latin typeface="Times New Roman"/>
              </a:rPr>
              <a:t>2</a:t>
            </a:r>
            <a:r>
              <a:rPr lang="en-US" sz="2400" dirty="0">
                <a:solidFill>
                  <a:prstClr val="white"/>
                </a:solidFill>
                <a:latin typeface="Times New Roman"/>
              </a:rPr>
              <a:t> – 1</a:t>
            </a:r>
            <a:r>
              <a:rPr lang="en-US" sz="2400" baseline="30000" dirty="0">
                <a:solidFill>
                  <a:prstClr val="white"/>
                </a:solidFill>
                <a:latin typeface="Times New Roman"/>
              </a:rPr>
              <a:t>2</a:t>
            </a:r>
            <a:r>
              <a:rPr lang="en-US" sz="2400" dirty="0">
                <a:solidFill>
                  <a:prstClr val="white"/>
                </a:solidFill>
                <a:latin typeface="Times New Roman"/>
              </a:rPr>
              <a:t> = x</a:t>
            </a:r>
            <a:r>
              <a:rPr lang="en-US" sz="2400" baseline="30000" dirty="0">
                <a:solidFill>
                  <a:prstClr val="white"/>
                </a:solidFill>
                <a:latin typeface="Times New Roman"/>
              </a:rPr>
              <a:t>2</a:t>
            </a:r>
            <a:r>
              <a:rPr lang="en-US" sz="2400" dirty="0">
                <a:solidFill>
                  <a:prstClr val="white"/>
                </a:solidFill>
                <a:latin typeface="Times New Roman"/>
              </a:rPr>
              <a:t> - 1</a:t>
            </a:r>
            <a:endParaRPr kumimoji="0" lang="vi-VN" altLang="vi-VN" sz="2600" b="0" i="0" u="none" strike="noStrike" cap="none" normalizeH="0" baseline="0" dirty="0">
              <a:ln>
                <a:noFill/>
              </a:ln>
              <a:solidFill>
                <a:schemeClr val="bg1"/>
              </a:solidFill>
              <a:effectLst/>
              <a:latin typeface="+mj-lt"/>
            </a:endParaRPr>
          </a:p>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Có: (x – 2y)(x + 2y) =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- 4y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 Có: </a:t>
            </a:r>
            <a:r>
              <a:rPr lang="vi-VN" altLang="vi-VN" sz="2600" dirty="0">
                <a:solidFill>
                  <a:schemeClr val="bg1"/>
                </a:solidFill>
                <a:latin typeface="+mj-lt"/>
              </a:rPr>
              <a:t>56</a:t>
            </a:r>
            <a:r>
              <a:rPr kumimoji="0" lang="vi-VN" altLang="vi-VN" sz="2600" b="0" i="0" u="none" strike="noStrike" cap="none" normalizeH="0" baseline="0" dirty="0">
                <a:ln>
                  <a:noFill/>
                </a:ln>
                <a:solidFill>
                  <a:schemeClr val="bg1"/>
                </a:solidFill>
                <a:effectLst/>
                <a:latin typeface="+mj-lt"/>
              </a:rPr>
              <a:t>.64 = (60 – 4)(</a:t>
            </a:r>
            <a:r>
              <a:rPr lang="vi-VN" altLang="vi-VN" sz="2600" dirty="0">
                <a:solidFill>
                  <a:schemeClr val="bg1"/>
                </a:solidFill>
                <a:latin typeface="+mj-lt"/>
              </a:rPr>
              <a:t>6</a:t>
            </a:r>
            <a:r>
              <a:rPr kumimoji="0" lang="vi-VN" altLang="vi-VN" sz="2600" b="0" i="0" u="none" strike="noStrike" cap="none" normalizeH="0" baseline="0" dirty="0">
                <a:ln>
                  <a:noFill/>
                </a:ln>
                <a:solidFill>
                  <a:schemeClr val="bg1"/>
                </a:solidFill>
                <a:effectLst/>
                <a:latin typeface="+mj-lt"/>
              </a:rPr>
              <a:t>0 + 4) = 60</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- 4</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3600 – 16 = </a:t>
            </a:r>
            <a:r>
              <a:rPr lang="vi-VN" altLang="vi-VN" sz="2600" dirty="0">
                <a:solidFill>
                  <a:schemeClr val="bg1"/>
                </a:solidFill>
                <a:latin typeface="+mj-lt"/>
              </a:rPr>
              <a:t>3584</a:t>
            </a:r>
            <a:r>
              <a:rPr kumimoji="0" lang="vi-VN" altLang="vi-VN" sz="2600" b="0" i="0" u="none" strike="noStrike" cap="none" normalizeH="0" baseline="0" dirty="0">
                <a:ln>
                  <a:noFill/>
                </a:ln>
                <a:solidFill>
                  <a:schemeClr val="bg1"/>
                </a:solidFill>
                <a:effectLst/>
                <a:latin typeface="+mj-lt"/>
              </a:rPr>
              <a:t>.</a:t>
            </a:r>
          </a:p>
        </p:txBody>
      </p:sp>
    </p:spTree>
    <p:extLst>
      <p:ext uri="{BB962C8B-B14F-4D97-AF65-F5344CB8AC3E}">
        <p14:creationId xmlns:p14="http://schemas.microsoft.com/office/powerpoint/2010/main" val="211128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circle(in)">
                                      <p:cBhvr>
                                        <p:cTn id="15" dur="2000"/>
                                        <p:tgtEl>
                                          <p:spTgt spid="2">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circle(in)">
                                      <p:cBhvr>
                                        <p:cTn id="18" dur="20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circle(in)">
                                      <p:cBhvr>
                                        <p:cTn id="23" dur="2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circle(in)">
                                      <p:cBhvr>
                                        <p:cTn id="28" dur="2000"/>
                                        <p:tgtEl>
                                          <p:spTgt spid="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circle(in)">
                                      <p:cBhvr>
                                        <p:cTn id="33" dur="20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circle(in)">
                                      <p:cBhvr>
                                        <p:cTn id="38"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310" y="478971"/>
            <a:ext cx="11806062" cy="5432256"/>
          </a:xfrm>
          <a:prstGeom prst="rect">
            <a:avLst/>
          </a:prstGeom>
          <a:noFill/>
          <a:ln>
            <a:noFill/>
          </a:ln>
        </p:spPr>
        <p:txBody>
          <a:bodyPr wrap="square">
            <a:spAutoFit/>
          </a:bodyPr>
          <a:lstStyle/>
          <a:p>
            <a:pPr>
              <a:spcBef>
                <a:spcPts val="600"/>
              </a:spcBef>
            </a:pPr>
            <a:r>
              <a:rPr lang="vi-VN" sz="2400" b="1" i="0" dirty="0">
                <a:solidFill>
                  <a:schemeClr val="bg1"/>
                </a:solidFill>
                <a:effectLst/>
                <a:latin typeface="+mj-lt"/>
              </a:rPr>
              <a:t> </a:t>
            </a:r>
            <a:r>
              <a:rPr lang="vi-VN" sz="2400" b="1" i="0" dirty="0">
                <a:solidFill>
                  <a:srgbClr val="FFFF00"/>
                </a:solidFill>
                <a:effectLst/>
                <a:latin typeface="+mj-lt"/>
              </a:rPr>
              <a:t>Hoạt động luyện tập</a:t>
            </a:r>
          </a:p>
          <a:p>
            <a:pPr>
              <a:spcBef>
                <a:spcPts val="600"/>
              </a:spcBef>
            </a:pPr>
            <a:r>
              <a:rPr lang="vi-VN" sz="2400" b="0" i="0" dirty="0">
                <a:solidFill>
                  <a:schemeClr val="bg1"/>
                </a:solidFill>
                <a:effectLst/>
                <a:latin typeface="+mj-lt"/>
              </a:rPr>
              <a:t>Hãy phát biểu bằng lời các hằng đẳng thức: bình phương của một tổng, bình phương của một hiệu, hiệu hai bình phương.</a:t>
            </a:r>
          </a:p>
          <a:p>
            <a:pPr>
              <a:spcBef>
                <a:spcPts val="600"/>
              </a:spcBef>
            </a:pPr>
            <a:r>
              <a:rPr lang="vi-VN" sz="2400" b="1" i="0" u="sng" dirty="0">
                <a:solidFill>
                  <a:schemeClr val="bg1"/>
                </a:solidFill>
                <a:effectLst/>
                <a:latin typeface="+mj-lt"/>
              </a:rPr>
              <a:t>Trả lời:</a:t>
            </a:r>
          </a:p>
          <a:p>
            <a:pPr marL="0" lvl="1">
              <a:spcBef>
                <a:spcPts val="600"/>
              </a:spcBef>
            </a:pPr>
            <a:r>
              <a:rPr lang="vi-VN" altLang="vi-VN" sz="2000" b="1" dirty="0">
                <a:solidFill>
                  <a:schemeClr val="bg1"/>
                </a:solidFill>
              </a:rPr>
              <a:t>				</a:t>
            </a:r>
            <a:r>
              <a:rPr lang="en-US" altLang="vi-VN" sz="2000" b="1" dirty="0">
                <a:solidFill>
                  <a:schemeClr val="bg1"/>
                </a:solidFill>
              </a:rPr>
              <a:t> </a:t>
            </a:r>
            <a:r>
              <a:rPr lang="vi-VN" altLang="vi-VN" sz="2000" b="1" dirty="0">
                <a:solidFill>
                  <a:srgbClr val="FFFF00"/>
                </a:solidFill>
              </a:rPr>
              <a:t>(A + B)</a:t>
            </a:r>
            <a:r>
              <a:rPr lang="vi-VN" altLang="vi-VN" sz="2000" b="1" baseline="30000" dirty="0">
                <a:solidFill>
                  <a:srgbClr val="FFFF00"/>
                </a:solidFill>
              </a:rPr>
              <a:t>2</a:t>
            </a:r>
            <a:r>
              <a:rPr lang="vi-VN" altLang="vi-VN" sz="2000" b="1" dirty="0">
                <a:solidFill>
                  <a:srgbClr val="FFFF00"/>
                </a:solidFill>
              </a:rPr>
              <a:t> = A</a:t>
            </a:r>
            <a:r>
              <a:rPr lang="vi-VN" altLang="vi-VN" sz="2000" b="1" baseline="30000" dirty="0">
                <a:solidFill>
                  <a:srgbClr val="FFFF00"/>
                </a:solidFill>
              </a:rPr>
              <a:t>2 </a:t>
            </a:r>
            <a:r>
              <a:rPr lang="vi-VN" altLang="vi-VN" sz="2000" b="1" dirty="0">
                <a:solidFill>
                  <a:srgbClr val="FFFF00"/>
                </a:solidFill>
              </a:rPr>
              <a:t>+ 2AB + B</a:t>
            </a:r>
            <a:r>
              <a:rPr lang="vi-VN" altLang="vi-VN" sz="2000" b="1" baseline="30000" dirty="0">
                <a:solidFill>
                  <a:srgbClr val="FFFF00"/>
                </a:solidFill>
              </a:rPr>
              <a:t>2</a:t>
            </a:r>
            <a:endParaRPr lang="vi-VN" sz="2000" b="0" i="0" dirty="0">
              <a:solidFill>
                <a:srgbClr val="FFFF00"/>
              </a:solidFill>
              <a:effectLst/>
              <a:latin typeface="+mj-lt"/>
            </a:endParaRPr>
          </a:p>
          <a:p>
            <a:pPr marL="342900" indent="-342900">
              <a:spcBef>
                <a:spcPts val="600"/>
              </a:spcBef>
              <a:buFontTx/>
              <a:buChar char="-"/>
            </a:pPr>
            <a:r>
              <a:rPr lang="vi-VN" sz="2400" b="0" i="0" dirty="0">
                <a:solidFill>
                  <a:schemeClr val="bg1"/>
                </a:solidFill>
                <a:effectLst/>
                <a:latin typeface="+mj-lt"/>
              </a:rPr>
              <a:t>Bình phương của một tổng bằng bình phương số thứ nhất cộng với hai lần tích của số thứ nhất với số thứ hai cộng với bình phương số thứ hai.</a:t>
            </a:r>
          </a:p>
          <a:p>
            <a:pPr>
              <a:spcBef>
                <a:spcPts val="600"/>
              </a:spcBef>
            </a:pPr>
            <a:r>
              <a:rPr lang="vi-VN" altLang="vi-VN" sz="2400" dirty="0">
                <a:solidFill>
                  <a:schemeClr val="bg1"/>
                </a:solidFill>
                <a:latin typeface="+mj-lt"/>
              </a:rPr>
              <a:t>                                              </a:t>
            </a:r>
            <a:r>
              <a:rPr lang="en-US" altLang="vi-VN" sz="2400" dirty="0">
                <a:solidFill>
                  <a:schemeClr val="bg1"/>
                </a:solidFill>
                <a:latin typeface="+mj-lt"/>
              </a:rPr>
              <a:t> </a:t>
            </a:r>
            <a:r>
              <a:rPr lang="vi-VN" altLang="vi-VN" sz="2400" dirty="0">
                <a:solidFill>
                  <a:schemeClr val="bg1"/>
                </a:solidFill>
                <a:latin typeface="+mj-lt"/>
              </a:rPr>
              <a:t> </a:t>
            </a:r>
            <a:r>
              <a:rPr lang="vi-VN" altLang="vi-VN" b="1" dirty="0">
                <a:solidFill>
                  <a:srgbClr val="FFFF00"/>
                </a:solidFill>
              </a:rPr>
              <a:t>(A - B)</a:t>
            </a:r>
            <a:r>
              <a:rPr lang="vi-VN" altLang="vi-VN" b="1" baseline="30000" dirty="0">
                <a:solidFill>
                  <a:srgbClr val="FFFF00"/>
                </a:solidFill>
              </a:rPr>
              <a:t>2</a:t>
            </a:r>
            <a:r>
              <a:rPr lang="vi-VN" altLang="vi-VN" b="1" dirty="0">
                <a:solidFill>
                  <a:srgbClr val="FFFF00"/>
                </a:solidFill>
              </a:rPr>
              <a:t> = A</a:t>
            </a:r>
            <a:r>
              <a:rPr lang="vi-VN" altLang="vi-VN" b="1" baseline="30000" dirty="0">
                <a:solidFill>
                  <a:srgbClr val="FFFF00"/>
                </a:solidFill>
              </a:rPr>
              <a:t>2</a:t>
            </a:r>
            <a:r>
              <a:rPr lang="vi-VN" altLang="vi-VN" b="1" dirty="0">
                <a:solidFill>
                  <a:srgbClr val="FFFF00"/>
                </a:solidFill>
              </a:rPr>
              <a:t> - 2AB + B</a:t>
            </a:r>
            <a:r>
              <a:rPr lang="vi-VN" altLang="vi-VN" b="1" baseline="30000" dirty="0">
                <a:solidFill>
                  <a:srgbClr val="FFFF00"/>
                </a:solidFill>
              </a:rPr>
              <a:t>2</a:t>
            </a:r>
            <a:endParaRPr lang="vi-VN" b="0" i="0" dirty="0">
              <a:solidFill>
                <a:srgbClr val="FFFF00"/>
              </a:solidFill>
              <a:effectLst/>
              <a:latin typeface="+mj-lt"/>
            </a:endParaRPr>
          </a:p>
          <a:p>
            <a:pPr marL="342900" indent="-342900">
              <a:spcBef>
                <a:spcPts val="600"/>
              </a:spcBef>
              <a:buFontTx/>
              <a:buChar char="-"/>
            </a:pPr>
            <a:r>
              <a:rPr lang="vi-VN" sz="2400" b="0" i="0" dirty="0">
                <a:solidFill>
                  <a:schemeClr val="bg1"/>
                </a:solidFill>
                <a:effectLst/>
                <a:latin typeface="+mj-lt"/>
              </a:rPr>
              <a:t>Bình phương của một hiệu bằng bình phương số thứ nhất trừ đi hai lần tích của số thứ nhất với số thứ hai cộng với bình phương số thứ hai.</a:t>
            </a:r>
          </a:p>
          <a:p>
            <a:pPr marL="0" lvl="1">
              <a:spcBef>
                <a:spcPts val="600"/>
              </a:spcBef>
            </a:pPr>
            <a:r>
              <a:rPr lang="vi-VN" altLang="vi-VN" b="1" dirty="0">
                <a:solidFill>
                  <a:schemeClr val="bg1"/>
                </a:solidFill>
              </a:rPr>
              <a:t>				</a:t>
            </a:r>
            <a:r>
              <a:rPr lang="vi-VN" altLang="vi-VN" b="1" dirty="0">
                <a:solidFill>
                  <a:srgbClr val="FFFF00"/>
                </a:solidFill>
              </a:rPr>
              <a:t>A</a:t>
            </a:r>
            <a:r>
              <a:rPr lang="vi-VN" altLang="vi-VN" b="1" baseline="30000" dirty="0">
                <a:solidFill>
                  <a:srgbClr val="FFFF00"/>
                </a:solidFill>
              </a:rPr>
              <a:t>2</a:t>
            </a:r>
            <a:r>
              <a:rPr lang="vi-VN" altLang="vi-VN" b="1" dirty="0">
                <a:solidFill>
                  <a:srgbClr val="FFFF00"/>
                </a:solidFill>
              </a:rPr>
              <a:t> - B</a:t>
            </a:r>
            <a:r>
              <a:rPr lang="vi-VN" altLang="vi-VN" b="1" baseline="30000" dirty="0">
                <a:solidFill>
                  <a:srgbClr val="FFFF00"/>
                </a:solidFill>
              </a:rPr>
              <a:t>2</a:t>
            </a:r>
            <a:r>
              <a:rPr lang="vi-VN" altLang="vi-VN" b="1" dirty="0">
                <a:solidFill>
                  <a:srgbClr val="FFFF00"/>
                </a:solidFill>
              </a:rPr>
              <a:t> = (A + B)(A - B)</a:t>
            </a:r>
            <a:endParaRPr lang="vi-VN" b="0" i="0" dirty="0">
              <a:solidFill>
                <a:srgbClr val="FFFF00"/>
              </a:solidFill>
              <a:effectLst/>
              <a:latin typeface="+mj-lt"/>
            </a:endParaRPr>
          </a:p>
          <a:p>
            <a:pPr marL="342900" indent="-342900">
              <a:spcBef>
                <a:spcPts val="600"/>
              </a:spcBef>
              <a:buFontTx/>
              <a:buChar char="-"/>
            </a:pPr>
            <a:r>
              <a:rPr lang="vi-VN" sz="2400" b="0" i="0" dirty="0">
                <a:solidFill>
                  <a:schemeClr val="bg1"/>
                </a:solidFill>
                <a:effectLst/>
                <a:latin typeface="+mj-lt"/>
              </a:rPr>
              <a:t>Hiệu hai bình phương bằng tích của tổng hai số đó với hiệu của hai số đó.</a:t>
            </a:r>
          </a:p>
          <a:p>
            <a:pPr>
              <a:spcBef>
                <a:spcPts val="600"/>
              </a:spcBef>
            </a:pPr>
            <a:r>
              <a:rPr lang="vi-VN" sz="2400" b="0" i="0" dirty="0">
                <a:solidFill>
                  <a:schemeClr val="bg1"/>
                </a:solidFill>
                <a:effectLst/>
                <a:latin typeface="+mj-lt"/>
              </a:rPr>
              <a:t>Chú ý: </a:t>
            </a:r>
            <a:r>
              <a:rPr lang="vi-VN" altLang="vi-VN" sz="2400" dirty="0">
                <a:solidFill>
                  <a:srgbClr val="FFFF00"/>
                </a:solidFill>
              </a:rPr>
              <a:t>(A – B)</a:t>
            </a:r>
            <a:r>
              <a:rPr lang="vi-VN" altLang="vi-VN" sz="2400" baseline="30000" dirty="0">
                <a:solidFill>
                  <a:srgbClr val="FFFF00"/>
                </a:solidFill>
              </a:rPr>
              <a:t>2 </a:t>
            </a:r>
            <a:r>
              <a:rPr lang="vi-VN" altLang="vi-VN" sz="2400" dirty="0">
                <a:solidFill>
                  <a:srgbClr val="FFFF00"/>
                </a:solidFill>
              </a:rPr>
              <a:t>= (B – A)</a:t>
            </a:r>
            <a:r>
              <a:rPr lang="vi-VN" altLang="vi-VN" sz="2400" baseline="30000" dirty="0">
                <a:solidFill>
                  <a:srgbClr val="FFFF00"/>
                </a:solidFill>
              </a:rPr>
              <a:t>2</a:t>
            </a:r>
            <a:r>
              <a:rPr lang="vi-VN" altLang="vi-VN" sz="2400" dirty="0">
                <a:solidFill>
                  <a:schemeClr val="bg1"/>
                </a:solidFill>
              </a:rPr>
              <a:t>.</a:t>
            </a:r>
            <a:endParaRPr lang="vi-VN" sz="2400" b="0" i="0" dirty="0">
              <a:solidFill>
                <a:schemeClr val="bg1"/>
              </a:solidFill>
              <a:effectLst/>
              <a:latin typeface="+mj-lt"/>
            </a:endParaRPr>
          </a:p>
        </p:txBody>
      </p:sp>
      <p:sp>
        <p:nvSpPr>
          <p:cNvPr id="3" name="TextBox 2"/>
          <p:cNvSpPr txBox="1"/>
          <p:nvPr/>
        </p:nvSpPr>
        <p:spPr>
          <a:xfrm>
            <a:off x="3780264" y="5620213"/>
            <a:ext cx="5062654" cy="369332"/>
          </a:xfrm>
          <a:prstGeom prst="rect">
            <a:avLst/>
          </a:prstGeom>
          <a:noFill/>
        </p:spPr>
        <p:txBody>
          <a:bodyPr wrap="square" rtlCol="0">
            <a:spAutoFit/>
          </a:bodyPr>
          <a:lstStyle/>
          <a:p>
            <a:endParaRPr lang="en-US" dirty="0">
              <a:solidFill>
                <a:schemeClr val="bg1"/>
              </a:solidFill>
            </a:endParaRPr>
          </a:p>
        </p:txBody>
      </p:sp>
    </p:spTree>
    <p:extLst>
      <p:ext uri="{BB962C8B-B14F-4D97-AF65-F5344CB8AC3E}">
        <p14:creationId xmlns:p14="http://schemas.microsoft.com/office/powerpoint/2010/main" val="292791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circle(in)">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circle(in)">
                                      <p:cBhvr>
                                        <p:cTn id="20" dur="2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circle(in)">
                                      <p:cBhvr>
                                        <p:cTn id="25" dur="2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circle(in)">
                                      <p:cBhvr>
                                        <p:cTn id="30" dur="2000"/>
                                        <p:tgtEl>
                                          <p:spTgt spid="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circle(in)">
                                      <p:cBhvr>
                                        <p:cTn id="35" dur="2000"/>
                                        <p:tgtEl>
                                          <p:spTgt spid="2">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Effect transition="in" filter="circle(in)">
                                      <p:cBhvr>
                                        <p:cTn id="40" dur="2000"/>
                                        <p:tgtEl>
                                          <p:spTgt spid="2">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2">
                                            <p:txEl>
                                              <p:pRg st="8" end="8"/>
                                            </p:txEl>
                                          </p:spTgt>
                                        </p:tgtEl>
                                        <p:attrNameLst>
                                          <p:attrName>style.visibility</p:attrName>
                                        </p:attrNameLst>
                                      </p:cBhvr>
                                      <p:to>
                                        <p:strVal val="visible"/>
                                      </p:to>
                                    </p:set>
                                    <p:animEffect transition="in" filter="circle(in)">
                                      <p:cBhvr>
                                        <p:cTn id="45" dur="2000"/>
                                        <p:tgtEl>
                                          <p:spTgt spid="2">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nodeType="clickEffect">
                                  <p:stCondLst>
                                    <p:cond delay="0"/>
                                  </p:stCondLst>
                                  <p:childTnLst>
                                    <p:set>
                                      <p:cBhvr>
                                        <p:cTn id="49" dur="1" fill="hold">
                                          <p:stCondLst>
                                            <p:cond delay="0"/>
                                          </p:stCondLst>
                                        </p:cTn>
                                        <p:tgtEl>
                                          <p:spTgt spid="2">
                                            <p:txEl>
                                              <p:pRg st="9" end="9"/>
                                            </p:txEl>
                                          </p:spTgt>
                                        </p:tgtEl>
                                        <p:attrNameLst>
                                          <p:attrName>style.visibility</p:attrName>
                                        </p:attrNameLst>
                                      </p:cBhvr>
                                      <p:to>
                                        <p:strVal val="visible"/>
                                      </p:to>
                                    </p:set>
                                    <p:animEffect transition="in" filter="circle(in)">
                                      <p:cBhvr>
                                        <p:cTn id="50"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a:spLocks noChangeArrowheads="1"/>
              </p:cNvSpPr>
              <p:nvPr/>
            </p:nvSpPr>
            <p:spPr bwMode="auto">
              <a:xfrm>
                <a:off x="551541" y="229023"/>
                <a:ext cx="10290629" cy="5717784"/>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600" b="1" i="0" u="none" strike="noStrike" cap="none" normalizeH="0" baseline="0" dirty="0">
                    <a:ln>
                      <a:noFill/>
                    </a:ln>
                    <a:solidFill>
                      <a:schemeClr val="bg1"/>
                    </a:solidFill>
                    <a:effectLst/>
                    <a:latin typeface="+mj-lt"/>
                  </a:rPr>
                  <a:t>Câu 1:</a:t>
                </a:r>
                <a:r>
                  <a:rPr kumimoji="0" lang="vi-VN" altLang="vi-VN" sz="2600" b="1" i="0" u="none" strike="noStrike" cap="none" normalizeH="0" dirty="0">
                    <a:ln>
                      <a:noFill/>
                    </a:ln>
                    <a:solidFill>
                      <a:schemeClr val="bg1"/>
                    </a:solidFill>
                    <a:effectLst/>
                    <a:latin typeface="+mj-lt"/>
                  </a:rPr>
                  <a:t> </a:t>
                </a:r>
                <a:r>
                  <a:rPr kumimoji="0" lang="vi-VN" altLang="vi-VN" sz="2600" b="1" i="0" u="none" strike="noStrike" cap="none" normalizeH="0" dirty="0">
                    <a:ln>
                      <a:noFill/>
                    </a:ln>
                    <a:solidFill>
                      <a:srgbClr val="FFFF00"/>
                    </a:solidFill>
                    <a:effectLst/>
                    <a:latin typeface="+mj-lt"/>
                  </a:rPr>
                  <a:t>Bài 16 SGK</a:t>
                </a:r>
                <a:endParaRPr kumimoji="0" lang="vi-VN" altLang="vi-VN" sz="2600" b="0" i="0" u="none" strike="noStrike" cap="none" normalizeH="0" baseline="0" dirty="0">
                  <a:ln>
                    <a:noFill/>
                  </a:ln>
                  <a:solidFill>
                    <a:srgbClr val="FFFF00"/>
                  </a:solidFill>
                  <a:effectLst/>
                  <a:latin typeface="+mj-l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Viết các biểu thức sau dưới dạng bình phương của một tổng hoặc một hiệu:</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a)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+ 2x + </a:t>
                </a:r>
                <a:r>
                  <a:rPr lang="vi-VN" altLang="vi-VN" sz="2600" dirty="0">
                    <a:solidFill>
                      <a:schemeClr val="bg1"/>
                    </a:solidFill>
                    <a:latin typeface="+mj-lt"/>
                  </a:rPr>
                  <a:t>1 </a:t>
                </a:r>
                <a:r>
                  <a:rPr kumimoji="0" lang="vi-VN" altLang="vi-VN" sz="2600" b="0" i="0" u="none" strike="noStrike" cap="none" normalizeH="0" baseline="0" dirty="0">
                    <a:ln>
                      <a:noFill/>
                    </a:ln>
                    <a:solidFill>
                      <a:schemeClr val="bg1"/>
                    </a:solidFill>
                    <a:effectLst/>
                    <a:latin typeface="+mj-lt"/>
                  </a:rPr>
                  <a:t>;                              b) 9x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t>
                </a:r>
                <a:r>
                  <a:rPr lang="vi-VN" altLang="vi-VN" sz="2600" dirty="0">
                    <a:solidFill>
                      <a:schemeClr val="bg1"/>
                    </a:solidFill>
                    <a:latin typeface="+mj-lt"/>
                  </a:rPr>
                  <a:t>y</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a:t>
                </a:r>
                <a:r>
                  <a:rPr lang="vi-VN" altLang="vi-VN" sz="2600" dirty="0">
                    <a:solidFill>
                      <a:schemeClr val="bg1"/>
                    </a:solidFill>
                    <a:latin typeface="+mj-lt"/>
                  </a:rPr>
                  <a:t>+</a:t>
                </a:r>
                <a:r>
                  <a:rPr kumimoji="0" lang="vi-VN" altLang="vi-VN" sz="2600" b="0" i="0" u="none" strike="noStrike" cap="none" normalizeH="0" baseline="0" dirty="0">
                    <a:ln>
                      <a:noFill/>
                    </a:ln>
                    <a:solidFill>
                      <a:schemeClr val="bg1"/>
                    </a:solidFill>
                    <a:effectLst/>
                    <a:latin typeface="+mj-lt"/>
                  </a:rPr>
                  <a:t> 6xy</a:t>
                </a:r>
                <a:r>
                  <a:rPr kumimoji="0" lang="vi-VN" altLang="vi-VN" sz="2600" b="0" i="0" u="none" strike="noStrike" cap="none" normalizeH="0" dirty="0">
                    <a:ln>
                      <a:noFill/>
                    </a:ln>
                    <a:solidFill>
                      <a:schemeClr val="bg1"/>
                    </a:solidFill>
                    <a:effectLst/>
                    <a:latin typeface="+mj-lt"/>
                  </a:rPr>
                  <a:t> </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c) </a:t>
                </a:r>
                <a:r>
                  <a:rPr lang="vi-VN" altLang="vi-VN" sz="2600" dirty="0">
                    <a:solidFill>
                      <a:schemeClr val="bg1"/>
                    </a:solidFill>
                    <a:latin typeface="+mj-lt"/>
                  </a:rPr>
                  <a:t>25</a:t>
                </a:r>
                <a:r>
                  <a:rPr kumimoji="0" lang="vi-VN" altLang="vi-VN" sz="2600" b="0" i="0" u="none" strike="noStrike" cap="none" normalizeH="0" baseline="0" dirty="0">
                    <a:ln>
                      <a:noFill/>
                    </a:ln>
                    <a:solidFill>
                      <a:schemeClr val="bg1"/>
                    </a:solidFill>
                    <a:effectLst/>
                    <a:latin typeface="+mj-lt"/>
                  </a:rPr>
                  <a:t>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a:t>
                </a:r>
                <a:r>
                  <a:rPr lang="vi-VN" altLang="vi-VN" sz="2600" dirty="0">
                    <a:solidFill>
                      <a:schemeClr val="bg1"/>
                    </a:solidFill>
                    <a:latin typeface="+mj-lt"/>
                  </a:rPr>
                  <a:t>4</a:t>
                </a:r>
                <a:r>
                  <a:rPr kumimoji="0" lang="vi-VN" altLang="vi-VN" sz="2600" b="0" i="0" u="none" strike="noStrike" cap="none" normalizeH="0" baseline="0" dirty="0">
                    <a:ln>
                      <a:noFill/>
                    </a:ln>
                    <a:solidFill>
                      <a:schemeClr val="bg1"/>
                    </a:solidFill>
                    <a:effectLst/>
                    <a:latin typeface="+mj-lt"/>
                  </a:rPr>
                  <a:t>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a:t>
                </a:r>
                <a:r>
                  <a:rPr lang="vi-VN" altLang="vi-VN" sz="2600" dirty="0">
                    <a:solidFill>
                      <a:schemeClr val="bg1"/>
                    </a:solidFill>
                    <a:latin typeface="+mj-lt"/>
                  </a:rPr>
                  <a:t>-</a:t>
                </a:r>
                <a:r>
                  <a:rPr kumimoji="0" lang="vi-VN" altLang="vi-VN" sz="2600" b="0" i="0" u="none" strike="noStrike" cap="none" normalizeH="0" baseline="0" dirty="0">
                    <a:ln>
                      <a:noFill/>
                    </a:ln>
                    <a:solidFill>
                      <a:schemeClr val="bg1"/>
                    </a:solidFill>
                    <a:effectLst/>
                    <a:latin typeface="+mj-lt"/>
                  </a:rPr>
                  <a:t> 20ab;                     d)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x + </a:t>
                </a:r>
                <a14:m>
                  <m:oMath xmlns:m="http://schemas.openxmlformats.org/officeDocument/2006/math">
                    <m:f>
                      <m:fPr>
                        <m:ctrlPr>
                          <a:rPr kumimoji="0" lang="vi-VN" altLang="vi-VN" sz="2600" b="0" i="1" u="none" strike="noStrike" cap="none" normalizeH="0" baseline="0" smtClean="0">
                            <a:ln>
                              <a:noFill/>
                            </a:ln>
                            <a:solidFill>
                              <a:schemeClr val="bg1"/>
                            </a:solidFill>
                            <a:effectLst/>
                            <a:latin typeface="Cambria Math" panose="02040503050406030204" pitchFamily="18" charset="0"/>
                          </a:rPr>
                        </m:ctrlPr>
                      </m:fPr>
                      <m:num>
                        <m:r>
                          <a:rPr kumimoji="0" lang="vi-VN" altLang="vi-VN" sz="2600" b="0" i="1" u="none" strike="noStrike" cap="none" normalizeH="0" baseline="0" smtClean="0">
                            <a:ln>
                              <a:noFill/>
                            </a:ln>
                            <a:solidFill>
                              <a:schemeClr val="bg1"/>
                            </a:solidFill>
                            <a:effectLst/>
                            <a:latin typeface="Cambria Math" panose="02040503050406030204" pitchFamily="18" charset="0"/>
                          </a:rPr>
                          <m:t>1</m:t>
                        </m:r>
                      </m:num>
                      <m:den>
                        <m:r>
                          <a:rPr kumimoji="0" lang="vi-VN" altLang="vi-VN" sz="2600" b="0" i="1" u="none" strike="noStrike" cap="none" normalizeH="0" baseline="0" smtClean="0">
                            <a:ln>
                              <a:noFill/>
                            </a:ln>
                            <a:solidFill>
                              <a:schemeClr val="bg1"/>
                            </a:solidFill>
                            <a:effectLst/>
                            <a:latin typeface="Cambria Math" panose="02040503050406030204" pitchFamily="18" charset="0"/>
                          </a:rPr>
                          <m:t>4</m:t>
                        </m:r>
                      </m:den>
                    </m:f>
                  </m:oMath>
                </a14:m>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1" i="0" u="sng" strike="noStrike" cap="none" normalizeH="0" baseline="0" dirty="0">
                    <a:ln>
                      <a:noFill/>
                    </a:ln>
                    <a:solidFill>
                      <a:schemeClr val="bg1"/>
                    </a:solidFill>
                    <a:effectLst/>
                    <a:latin typeface="+mj-lt"/>
                  </a:rPr>
                  <a:t>Bài làm:</a:t>
                </a:r>
                <a:endParaRPr kumimoji="0" lang="vi-VN" altLang="vi-VN" sz="26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a)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+ 2x + </a:t>
                </a:r>
                <a:r>
                  <a:rPr lang="vi-VN" altLang="vi-VN" sz="2600" dirty="0">
                    <a:solidFill>
                      <a:schemeClr val="bg1"/>
                    </a:solidFill>
                    <a:latin typeface="+mj-lt"/>
                  </a:rPr>
                  <a:t>1</a:t>
                </a:r>
                <a:r>
                  <a:rPr kumimoji="0" lang="vi-VN" altLang="vi-VN" sz="2600" b="0" i="0" u="none" strike="noStrike" cap="none" normalizeH="0" baseline="0" dirty="0">
                    <a:ln>
                      <a:noFill/>
                    </a:ln>
                    <a:solidFill>
                      <a:schemeClr val="bg1"/>
                    </a:solidFill>
                    <a:effectLst/>
                    <a:latin typeface="+mj-lt"/>
                  </a:rPr>
                  <a:t> = (x + 1</a:t>
                </a:r>
                <a:r>
                  <a:rPr kumimoji="0" lang="vi-VN" altLang="vi-VN" sz="2600" b="0" i="0" u="none" strike="noStrike" cap="none" normalizeH="0" dirty="0">
                    <a:ln>
                      <a:noFill/>
                    </a:ln>
                    <a:solidFill>
                      <a:schemeClr val="bg1"/>
                    </a:solidFill>
                    <a:effectLst/>
                    <a:latin typeface="+mj-lt"/>
                  </a:rPr>
                  <a:t> </a:t>
                </a:r>
                <a:r>
                  <a:rPr kumimoji="0" lang="vi-VN" altLang="vi-VN" sz="2600" b="0" i="0" u="none" strike="noStrike" cap="none" normalizeH="0" baseline="0" dirty="0">
                    <a:ln>
                      <a:noFill/>
                    </a:ln>
                    <a:solidFill>
                      <a:schemeClr val="bg1"/>
                    </a:solidFill>
                    <a:effectLst/>
                    <a:latin typeface="+mj-lt"/>
                  </a:rPr>
                  <a:t>)</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lvl="0">
                  <a:lnSpc>
                    <a:spcPct val="150000"/>
                  </a:lnSpc>
                </a:pPr>
                <a:r>
                  <a:rPr kumimoji="0" lang="vi-VN" altLang="vi-VN" sz="2600" b="0" i="0" u="none" strike="noStrike" cap="none" normalizeH="0" baseline="0" dirty="0">
                    <a:ln>
                      <a:noFill/>
                    </a:ln>
                    <a:solidFill>
                      <a:schemeClr val="bg1"/>
                    </a:solidFill>
                    <a:effectLst/>
                    <a:latin typeface="+mj-lt"/>
                  </a:rPr>
                  <a:t>b) </a:t>
                </a:r>
                <a:r>
                  <a:rPr lang="vi-VN" altLang="vi-VN" sz="2600" dirty="0">
                    <a:solidFill>
                      <a:prstClr val="white"/>
                    </a:solidFill>
                    <a:latin typeface="Times New Roman"/>
                  </a:rPr>
                  <a:t>9x</a:t>
                </a:r>
                <a:r>
                  <a:rPr lang="vi-VN" altLang="vi-VN" sz="2600" baseline="30000" dirty="0">
                    <a:solidFill>
                      <a:prstClr val="white"/>
                    </a:solidFill>
                    <a:latin typeface="Times New Roman"/>
                  </a:rPr>
                  <a:t>2</a:t>
                </a:r>
                <a:r>
                  <a:rPr lang="vi-VN" altLang="vi-VN" sz="2600" dirty="0">
                    <a:solidFill>
                      <a:prstClr val="white"/>
                    </a:solidFill>
                    <a:latin typeface="Times New Roman"/>
                  </a:rPr>
                  <a:t> + y</a:t>
                </a:r>
                <a:r>
                  <a:rPr lang="vi-VN" altLang="vi-VN" sz="2600" baseline="30000" dirty="0">
                    <a:solidFill>
                      <a:prstClr val="white"/>
                    </a:solidFill>
                    <a:latin typeface="Times New Roman"/>
                  </a:rPr>
                  <a:t>2</a:t>
                </a:r>
                <a:r>
                  <a:rPr lang="vi-VN" altLang="vi-VN" sz="2600" dirty="0">
                    <a:solidFill>
                      <a:prstClr val="white"/>
                    </a:solidFill>
                    <a:latin typeface="Times New Roman"/>
                  </a:rPr>
                  <a:t> + 6xy </a:t>
                </a:r>
                <a:r>
                  <a:rPr kumimoji="0" lang="vi-VN" altLang="vi-VN" sz="2600" b="0" i="0" u="none" strike="noStrike" cap="none" normalizeH="0" baseline="0" dirty="0">
                    <a:ln>
                      <a:noFill/>
                    </a:ln>
                    <a:solidFill>
                      <a:schemeClr val="bg1"/>
                    </a:solidFill>
                    <a:effectLst/>
                    <a:latin typeface="+mj-lt"/>
                  </a:rPr>
                  <a:t>= </a:t>
                </a:r>
                <a:r>
                  <a:rPr lang="vi-VN" altLang="vi-VN" sz="2600" dirty="0">
                    <a:solidFill>
                      <a:prstClr val="white"/>
                    </a:solidFill>
                    <a:latin typeface="Times New Roman"/>
                  </a:rPr>
                  <a:t>9x</a:t>
                </a:r>
                <a:r>
                  <a:rPr lang="vi-VN" altLang="vi-VN" sz="2600" baseline="30000" dirty="0">
                    <a:solidFill>
                      <a:prstClr val="white"/>
                    </a:solidFill>
                    <a:latin typeface="Times New Roman"/>
                  </a:rPr>
                  <a:t>2</a:t>
                </a:r>
                <a:r>
                  <a:rPr lang="vi-VN" altLang="vi-VN" sz="2600" dirty="0">
                    <a:solidFill>
                      <a:prstClr val="white"/>
                    </a:solidFill>
                    <a:latin typeface="Times New Roman"/>
                  </a:rPr>
                  <a:t> + 6xy + y</a:t>
                </a:r>
                <a:r>
                  <a:rPr lang="vi-VN" altLang="vi-VN" sz="2600" baseline="30000" dirty="0">
                    <a:solidFill>
                      <a:prstClr val="white"/>
                    </a:solidFill>
                    <a:latin typeface="Times New Roman"/>
                  </a:rPr>
                  <a:t>2</a:t>
                </a:r>
                <a:r>
                  <a:rPr lang="vi-VN" altLang="vi-VN" sz="2600" dirty="0">
                    <a:solidFill>
                      <a:prstClr val="white"/>
                    </a:solidFill>
                    <a:latin typeface="Times New Roman"/>
                  </a:rPr>
                  <a:t> = </a:t>
                </a:r>
                <a:r>
                  <a:rPr kumimoji="0" lang="vi-VN" altLang="vi-VN" sz="2600" b="0" i="0" u="none" strike="noStrike" cap="none" normalizeH="0" dirty="0">
                    <a:ln>
                      <a:noFill/>
                    </a:ln>
                    <a:solidFill>
                      <a:schemeClr val="bg1"/>
                    </a:solidFill>
                    <a:effectLst/>
                    <a:latin typeface="+mj-lt"/>
                  </a:rPr>
                  <a:t>(3x</a:t>
                </a:r>
                <a:r>
                  <a:rPr kumimoji="0" lang="vi-VN" altLang="vi-VN" sz="2600" b="0" i="0" u="none" strike="noStrike" cap="none" normalizeH="0" baseline="0" dirty="0">
                    <a:ln>
                      <a:noFill/>
                    </a:ln>
                    <a:solidFill>
                      <a:schemeClr val="bg1"/>
                    </a:solidFill>
                    <a:effectLst/>
                    <a:latin typeface="+mj-lt"/>
                  </a:rPr>
                  <a:t>)</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+ 2.3x.</a:t>
                </a:r>
                <a:r>
                  <a:rPr lang="vi-VN" altLang="vi-VN" sz="2600" dirty="0">
                    <a:solidFill>
                      <a:schemeClr val="bg1"/>
                    </a:solidFill>
                    <a:latin typeface="+mj-lt"/>
                  </a:rPr>
                  <a:t>y + y</a:t>
                </a:r>
                <a:r>
                  <a:rPr lang="vi-VN" altLang="vi-VN" sz="2600" baseline="30000" dirty="0">
                    <a:solidFill>
                      <a:schemeClr val="bg1"/>
                    </a:solidFill>
                    <a:latin typeface="+mj-lt"/>
                  </a:rPr>
                  <a:t>2</a:t>
                </a:r>
                <a:r>
                  <a:rPr kumimoji="0" lang="vi-VN" altLang="vi-VN" sz="2600" b="0" i="0" u="none" strike="noStrike" cap="none" normalizeH="0" baseline="0" dirty="0">
                    <a:ln>
                      <a:noFill/>
                    </a:ln>
                    <a:solidFill>
                      <a:schemeClr val="bg1"/>
                    </a:solidFill>
                    <a:effectLst/>
                    <a:latin typeface="+mj-lt"/>
                  </a:rPr>
                  <a:t>  =  (3x + y )</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lvl="0">
                  <a:lnSpc>
                    <a:spcPct val="150000"/>
                  </a:lnSpc>
                </a:pPr>
                <a:r>
                  <a:rPr kumimoji="0" lang="vi-VN" altLang="vi-VN" sz="2600" b="0" i="0" u="none" strike="noStrike" cap="none" normalizeH="0" baseline="0" dirty="0">
                    <a:ln>
                      <a:noFill/>
                    </a:ln>
                    <a:solidFill>
                      <a:schemeClr val="bg1"/>
                    </a:solidFill>
                    <a:effectLst/>
                    <a:latin typeface="+mj-lt"/>
                  </a:rPr>
                  <a:t>c) </a:t>
                </a:r>
                <a:r>
                  <a:rPr lang="vi-VN" altLang="vi-VN" sz="2600" dirty="0">
                    <a:solidFill>
                      <a:prstClr val="white"/>
                    </a:solidFill>
                    <a:latin typeface="Times New Roman"/>
                  </a:rPr>
                  <a:t>25a</a:t>
                </a:r>
                <a:r>
                  <a:rPr lang="vi-VN" altLang="vi-VN" sz="2600" baseline="30000" dirty="0">
                    <a:solidFill>
                      <a:prstClr val="white"/>
                    </a:solidFill>
                    <a:latin typeface="Times New Roman"/>
                  </a:rPr>
                  <a:t>2</a:t>
                </a:r>
                <a:r>
                  <a:rPr lang="vi-VN" altLang="vi-VN" sz="2600" dirty="0">
                    <a:solidFill>
                      <a:prstClr val="white"/>
                    </a:solidFill>
                    <a:latin typeface="Times New Roman"/>
                  </a:rPr>
                  <a:t> + 4b</a:t>
                </a:r>
                <a:r>
                  <a:rPr lang="vi-VN" altLang="vi-VN" sz="2600" baseline="30000" dirty="0">
                    <a:solidFill>
                      <a:prstClr val="white"/>
                    </a:solidFill>
                    <a:latin typeface="Times New Roman"/>
                  </a:rPr>
                  <a:t>2</a:t>
                </a:r>
                <a:r>
                  <a:rPr lang="vi-VN" altLang="vi-VN" sz="2600" dirty="0">
                    <a:solidFill>
                      <a:prstClr val="white"/>
                    </a:solidFill>
                    <a:latin typeface="Times New Roman"/>
                  </a:rPr>
                  <a:t> - 20ab </a:t>
                </a:r>
                <a:r>
                  <a:rPr kumimoji="0" lang="vi-VN" altLang="vi-VN" sz="2600" b="0" i="0" u="none" strike="noStrike" cap="none" normalizeH="0" baseline="0" dirty="0">
                    <a:ln>
                      <a:noFill/>
                    </a:ln>
                    <a:solidFill>
                      <a:schemeClr val="bg1"/>
                    </a:solidFill>
                    <a:effectLst/>
                    <a:latin typeface="+mj-lt"/>
                  </a:rPr>
                  <a:t>= </a:t>
                </a:r>
                <a:r>
                  <a:rPr lang="vi-VN" altLang="vi-VN" sz="2600" dirty="0">
                    <a:solidFill>
                      <a:prstClr val="white"/>
                    </a:solidFill>
                    <a:latin typeface="Times New Roman"/>
                  </a:rPr>
                  <a:t>25a</a:t>
                </a:r>
                <a:r>
                  <a:rPr lang="vi-VN" altLang="vi-VN" sz="2600" baseline="30000" dirty="0">
                    <a:solidFill>
                      <a:prstClr val="white"/>
                    </a:solidFill>
                    <a:latin typeface="Times New Roman"/>
                  </a:rPr>
                  <a:t>2</a:t>
                </a:r>
                <a:r>
                  <a:rPr lang="vi-VN" altLang="vi-VN" sz="2600" dirty="0">
                    <a:solidFill>
                      <a:prstClr val="white"/>
                    </a:solidFill>
                    <a:latin typeface="Times New Roman"/>
                  </a:rPr>
                  <a:t> - 20ab +  4b</a:t>
                </a:r>
                <a:r>
                  <a:rPr lang="vi-VN" altLang="vi-VN" sz="2600" baseline="30000" dirty="0">
                    <a:solidFill>
                      <a:prstClr val="white"/>
                    </a:solidFill>
                    <a:latin typeface="Times New Roman"/>
                  </a:rPr>
                  <a:t>2 </a:t>
                </a:r>
                <a:r>
                  <a:rPr lang="vi-VN" altLang="vi-VN" sz="2600" dirty="0">
                    <a:solidFill>
                      <a:prstClr val="white"/>
                    </a:solidFill>
                    <a:latin typeface="Times New Roman"/>
                  </a:rPr>
                  <a:t> =  </a:t>
                </a:r>
                <a:r>
                  <a:rPr kumimoji="0" lang="vi-VN" altLang="vi-VN" sz="2600" b="0" i="0" u="none" strike="noStrike" cap="none" normalizeH="0" baseline="0" dirty="0">
                    <a:ln>
                      <a:noFill/>
                    </a:ln>
                    <a:solidFill>
                      <a:schemeClr val="bg1"/>
                    </a:solidFill>
                    <a:effectLst/>
                    <a:latin typeface="+mj-lt"/>
                  </a:rPr>
                  <a:t>(5a)</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a:t>
                </a:r>
                <a:r>
                  <a:rPr lang="vi-VN" altLang="vi-VN" sz="2600" dirty="0">
                    <a:solidFill>
                      <a:schemeClr val="bg1"/>
                    </a:solidFill>
                    <a:latin typeface="+mj-lt"/>
                  </a:rPr>
                  <a:t>-</a:t>
                </a:r>
                <a:r>
                  <a:rPr kumimoji="0" lang="vi-VN" altLang="vi-VN" sz="2600" b="0" i="0" u="none" strike="noStrike" cap="none" normalizeH="0" baseline="0" dirty="0">
                    <a:ln>
                      <a:noFill/>
                    </a:ln>
                    <a:solidFill>
                      <a:schemeClr val="bg1"/>
                    </a:solidFill>
                    <a:effectLst/>
                    <a:latin typeface="+mj-lt"/>
                  </a:rPr>
                  <a:t> 2.5a.2b = (5a + 2b)</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600" b="0" i="0" u="none" strike="noStrike" cap="none" normalizeH="0" baseline="0" dirty="0">
                    <a:ln>
                      <a:noFill/>
                    </a:ln>
                    <a:solidFill>
                      <a:schemeClr val="bg1"/>
                    </a:solidFill>
                    <a:effectLst/>
                    <a:latin typeface="+mj-lt"/>
                  </a:rPr>
                  <a:t>d) x</a:t>
                </a:r>
                <a:r>
                  <a:rPr kumimoji="0" lang="vi-VN" altLang="vi-VN" sz="2600" b="0" i="0" u="none" strike="noStrike" cap="none" normalizeH="0" baseline="30000" dirty="0">
                    <a:ln>
                      <a:noFill/>
                    </a:ln>
                    <a:solidFill>
                      <a:schemeClr val="bg1"/>
                    </a:solidFill>
                    <a:effectLst/>
                    <a:latin typeface="+mj-lt"/>
                  </a:rPr>
                  <a:t>2 </a:t>
                </a:r>
                <a:r>
                  <a:rPr kumimoji="0" lang="vi-VN" altLang="vi-VN" sz="2600" b="0" i="0" u="none" strike="noStrike" cap="none" normalizeH="0" baseline="0" dirty="0">
                    <a:ln>
                      <a:noFill/>
                    </a:ln>
                    <a:solidFill>
                      <a:schemeClr val="bg1"/>
                    </a:solidFill>
                    <a:effectLst/>
                    <a:latin typeface="+mj-lt"/>
                  </a:rPr>
                  <a:t>- x + </a:t>
                </a:r>
                <a14:m>
                  <m:oMath xmlns:m="http://schemas.openxmlformats.org/officeDocument/2006/math">
                    <m:f>
                      <m:fPr>
                        <m:ctrlPr>
                          <a:rPr kumimoji="0" lang="vi-VN" altLang="vi-VN" sz="2600" b="0" i="1" u="none" strike="noStrike" cap="none" normalizeH="0" baseline="0" smtClean="0">
                            <a:ln>
                              <a:noFill/>
                            </a:ln>
                            <a:solidFill>
                              <a:schemeClr val="bg1"/>
                            </a:solidFill>
                            <a:effectLst/>
                            <a:latin typeface="Cambria Math" panose="02040503050406030204" pitchFamily="18" charset="0"/>
                          </a:rPr>
                        </m:ctrlPr>
                      </m:fPr>
                      <m:num>
                        <m:r>
                          <a:rPr kumimoji="0" lang="vi-VN" altLang="vi-VN" sz="2600" b="0" i="1" u="none" strike="noStrike" cap="none" normalizeH="0" baseline="0" smtClean="0">
                            <a:ln>
                              <a:noFill/>
                            </a:ln>
                            <a:solidFill>
                              <a:schemeClr val="bg1"/>
                            </a:solidFill>
                            <a:effectLst/>
                            <a:latin typeface="Cambria Math" panose="02040503050406030204" pitchFamily="18" charset="0"/>
                          </a:rPr>
                          <m:t>1</m:t>
                        </m:r>
                      </m:num>
                      <m:den>
                        <m:r>
                          <a:rPr kumimoji="0" lang="vi-VN" altLang="vi-VN" sz="2600" b="0" i="1" u="none" strike="noStrike" cap="none" normalizeH="0" baseline="0" smtClean="0">
                            <a:ln>
                              <a:noFill/>
                            </a:ln>
                            <a:solidFill>
                              <a:schemeClr val="bg1"/>
                            </a:solidFill>
                            <a:effectLst/>
                            <a:latin typeface="Cambria Math" panose="02040503050406030204" pitchFamily="18" charset="0"/>
                          </a:rPr>
                          <m:t>4</m:t>
                        </m:r>
                      </m:den>
                    </m:f>
                  </m:oMath>
                </a14:m>
                <a:r>
                  <a:rPr kumimoji="0" lang="vi-VN" altLang="vi-VN" sz="2600" b="0" i="0" u="none" strike="noStrike" cap="none" normalizeH="0" baseline="0" dirty="0">
                    <a:ln>
                      <a:noFill/>
                    </a:ln>
                    <a:solidFill>
                      <a:schemeClr val="bg1"/>
                    </a:solidFill>
                    <a:effectLst/>
                    <a:latin typeface="+mj-lt"/>
                  </a:rPr>
                  <a:t> = x</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- 2.x.</a:t>
                </a:r>
                <a14:m>
                  <m:oMath xmlns:m="http://schemas.openxmlformats.org/officeDocument/2006/math">
                    <m:f>
                      <m:fPr>
                        <m:ctrlPr>
                          <a:rPr kumimoji="0" lang="vi-VN" altLang="vi-VN" sz="2600" b="0" i="1" u="none" strike="noStrike" cap="none" normalizeH="0" baseline="0" smtClean="0">
                            <a:ln>
                              <a:noFill/>
                            </a:ln>
                            <a:solidFill>
                              <a:schemeClr val="bg1"/>
                            </a:solidFill>
                            <a:effectLst/>
                            <a:latin typeface="Cambria Math" panose="02040503050406030204" pitchFamily="18" charset="0"/>
                          </a:rPr>
                        </m:ctrlPr>
                      </m:fPr>
                      <m:num>
                        <m:r>
                          <a:rPr kumimoji="0" lang="vi-VN" altLang="vi-VN" sz="2600" b="0" i="1" u="none" strike="noStrike" cap="none" normalizeH="0" baseline="0" smtClean="0">
                            <a:ln>
                              <a:noFill/>
                            </a:ln>
                            <a:solidFill>
                              <a:schemeClr val="bg1"/>
                            </a:solidFill>
                            <a:effectLst/>
                            <a:latin typeface="Cambria Math" panose="02040503050406030204" pitchFamily="18" charset="0"/>
                          </a:rPr>
                          <m:t>1</m:t>
                        </m:r>
                      </m:num>
                      <m:den>
                        <m:r>
                          <a:rPr kumimoji="0" lang="vi-VN" altLang="vi-VN" sz="2600" b="0" i="1" u="none" strike="noStrike" cap="none" normalizeH="0" baseline="0" smtClean="0">
                            <a:ln>
                              <a:noFill/>
                            </a:ln>
                            <a:solidFill>
                              <a:schemeClr val="bg1"/>
                            </a:solidFill>
                            <a:effectLst/>
                            <a:latin typeface="Cambria Math" panose="02040503050406030204" pitchFamily="18" charset="0"/>
                          </a:rPr>
                          <m:t>2</m:t>
                        </m:r>
                      </m:den>
                    </m:f>
                  </m:oMath>
                </a14:m>
                <a:r>
                  <a:rPr kumimoji="0" lang="vi-VN" altLang="vi-VN" sz="2600" b="0" i="0" u="none" strike="noStrike" cap="none" normalizeH="0" baseline="0" dirty="0">
                    <a:ln>
                      <a:noFill/>
                    </a:ln>
                    <a:solidFill>
                      <a:schemeClr val="bg1"/>
                    </a:solidFill>
                    <a:effectLst/>
                    <a:latin typeface="+mj-lt"/>
                  </a:rPr>
                  <a:t> +(</a:t>
                </a:r>
                <a14:m>
                  <m:oMath xmlns:m="http://schemas.openxmlformats.org/officeDocument/2006/math">
                    <m:f>
                      <m:fPr>
                        <m:ctrlPr>
                          <a:rPr kumimoji="0" lang="vi-VN" altLang="vi-VN" sz="2600" b="0" i="1" u="none" strike="noStrike" cap="none" normalizeH="0" baseline="0" smtClean="0">
                            <a:ln>
                              <a:noFill/>
                            </a:ln>
                            <a:solidFill>
                              <a:schemeClr val="bg1"/>
                            </a:solidFill>
                            <a:effectLst/>
                            <a:latin typeface="Cambria Math" panose="02040503050406030204" pitchFamily="18" charset="0"/>
                          </a:rPr>
                        </m:ctrlPr>
                      </m:fPr>
                      <m:num>
                        <m:r>
                          <a:rPr kumimoji="0" lang="vi-VN" altLang="vi-VN" sz="2600" b="0" i="1" u="none" strike="noStrike" cap="none" normalizeH="0" baseline="0" smtClean="0">
                            <a:ln>
                              <a:noFill/>
                            </a:ln>
                            <a:solidFill>
                              <a:schemeClr val="bg1"/>
                            </a:solidFill>
                            <a:effectLst/>
                            <a:latin typeface="Cambria Math" panose="02040503050406030204" pitchFamily="18" charset="0"/>
                          </a:rPr>
                          <m:t>1</m:t>
                        </m:r>
                      </m:num>
                      <m:den>
                        <m:r>
                          <a:rPr kumimoji="0" lang="vi-VN" altLang="vi-VN" sz="2600" b="0" i="1" u="none" strike="noStrike" cap="none" normalizeH="0" baseline="0" smtClean="0">
                            <a:ln>
                              <a:noFill/>
                            </a:ln>
                            <a:solidFill>
                              <a:schemeClr val="bg1"/>
                            </a:solidFill>
                            <a:effectLst/>
                            <a:latin typeface="Cambria Math" panose="02040503050406030204" pitchFamily="18" charset="0"/>
                          </a:rPr>
                          <m:t>2</m:t>
                        </m:r>
                      </m:den>
                    </m:f>
                  </m:oMath>
                </a14:m>
                <a:r>
                  <a:rPr kumimoji="0" lang="vi-VN" altLang="vi-VN" sz="2600" b="0" i="0" u="none" strike="noStrike" cap="none" normalizeH="0" baseline="0" dirty="0">
                    <a:ln>
                      <a:noFill/>
                    </a:ln>
                    <a:solidFill>
                      <a:schemeClr val="bg1"/>
                    </a:solidFill>
                    <a:effectLst/>
                    <a:latin typeface="+mj-lt"/>
                  </a:rPr>
                  <a:t>)</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 = (x - </a:t>
                </a:r>
                <a14:m>
                  <m:oMath xmlns:m="http://schemas.openxmlformats.org/officeDocument/2006/math">
                    <m:f>
                      <m:fPr>
                        <m:ctrlPr>
                          <a:rPr kumimoji="0" lang="vi-VN" altLang="vi-VN" sz="2600" b="0" i="1" u="none" strike="noStrike" cap="none" normalizeH="0" baseline="0" smtClean="0">
                            <a:ln>
                              <a:noFill/>
                            </a:ln>
                            <a:solidFill>
                              <a:schemeClr val="bg1"/>
                            </a:solidFill>
                            <a:effectLst/>
                            <a:latin typeface="Cambria Math" panose="02040503050406030204" pitchFamily="18" charset="0"/>
                          </a:rPr>
                        </m:ctrlPr>
                      </m:fPr>
                      <m:num>
                        <m:r>
                          <a:rPr kumimoji="0" lang="vi-VN" altLang="vi-VN" sz="2600" b="0" i="1" u="none" strike="noStrike" cap="none" normalizeH="0" baseline="0" smtClean="0">
                            <a:ln>
                              <a:noFill/>
                            </a:ln>
                            <a:solidFill>
                              <a:schemeClr val="bg1"/>
                            </a:solidFill>
                            <a:effectLst/>
                            <a:latin typeface="Cambria Math" panose="02040503050406030204" pitchFamily="18" charset="0"/>
                          </a:rPr>
                          <m:t>1</m:t>
                        </m:r>
                      </m:num>
                      <m:den>
                        <m:r>
                          <a:rPr kumimoji="0" lang="vi-VN" altLang="vi-VN" sz="2600" b="0" i="1" u="none" strike="noStrike" cap="none" normalizeH="0" baseline="0" smtClean="0">
                            <a:ln>
                              <a:noFill/>
                            </a:ln>
                            <a:solidFill>
                              <a:schemeClr val="bg1"/>
                            </a:solidFill>
                            <a:effectLst/>
                            <a:latin typeface="Cambria Math" panose="02040503050406030204" pitchFamily="18" charset="0"/>
                          </a:rPr>
                          <m:t>2</m:t>
                        </m:r>
                      </m:den>
                    </m:f>
                  </m:oMath>
                </a14:m>
                <a:r>
                  <a:rPr kumimoji="0" lang="vi-VN" altLang="vi-VN" sz="2600" b="0" i="0" u="none" strike="noStrike" cap="none" normalizeH="0" baseline="0" dirty="0">
                    <a:ln>
                      <a:noFill/>
                    </a:ln>
                    <a:solidFill>
                      <a:schemeClr val="bg1"/>
                    </a:solidFill>
                    <a:effectLst/>
                    <a:latin typeface="+mj-lt"/>
                  </a:rPr>
                  <a:t>)</a:t>
                </a:r>
                <a:r>
                  <a:rPr kumimoji="0" lang="vi-VN" altLang="vi-VN" sz="2600" b="0" i="0" u="none" strike="noStrike" cap="none" normalizeH="0" baseline="30000" dirty="0">
                    <a:ln>
                      <a:noFill/>
                    </a:ln>
                    <a:solidFill>
                      <a:schemeClr val="bg1"/>
                    </a:solidFill>
                    <a:effectLst/>
                    <a:latin typeface="+mj-lt"/>
                  </a:rPr>
                  <a:t>2</a:t>
                </a:r>
                <a:r>
                  <a:rPr kumimoji="0" lang="vi-VN" altLang="vi-VN" sz="2600" b="0" i="0" u="none" strike="noStrike" cap="none" normalizeH="0" baseline="0" dirty="0">
                    <a:ln>
                      <a:noFill/>
                    </a:ln>
                    <a:solidFill>
                      <a:schemeClr val="bg1"/>
                    </a:solidFill>
                    <a:effectLst/>
                    <a:latin typeface="+mj-lt"/>
                  </a:rPr>
                  <a:t>.</a:t>
                </a:r>
              </a:p>
            </p:txBody>
          </p:sp>
        </mc:Choice>
        <mc:Fallback xmlns="">
          <p:sp>
            <p:nvSpPr>
              <p:cNvPr id="2" name="Rectangle 1"/>
              <p:cNvSpPr>
                <a:spLocks noRot="1" noChangeAspect="1" noMove="1" noResize="1" noEditPoints="1" noAdjustHandles="1" noChangeArrowheads="1" noChangeShapeType="1" noTextEdit="1"/>
              </p:cNvSpPr>
              <p:nvPr/>
            </p:nvSpPr>
            <p:spPr bwMode="auto">
              <a:xfrm>
                <a:off x="551541" y="229023"/>
                <a:ext cx="10290629" cy="5717784"/>
              </a:xfrm>
              <a:prstGeom prst="rect">
                <a:avLst/>
              </a:prstGeom>
              <a:blipFill>
                <a:blip r:embed="rId2"/>
                <a:stretch>
                  <a:fillRect l="-1066" t="-533" b="-746"/>
                </a:stretch>
              </a:blipFill>
              <a:ln>
                <a:noFill/>
              </a:ln>
              <a:effectLst/>
            </p:spPr>
            <p:txBody>
              <a:bodyPr/>
              <a:lstStyle/>
              <a:p>
                <a:r>
                  <a:rPr lang="vi-VN">
                    <a:noFill/>
                  </a:rPr>
                  <a:t> </a:t>
                </a:r>
              </a:p>
            </p:txBody>
          </p:sp>
        </mc:Fallback>
      </mc:AlternateContent>
    </p:spTree>
    <p:extLst>
      <p:ext uri="{BB962C8B-B14F-4D97-AF65-F5344CB8AC3E}">
        <p14:creationId xmlns:p14="http://schemas.microsoft.com/office/powerpoint/2010/main" val="344763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in)">
                                      <p:cBhvr>
                                        <p:cTn id="13" dur="2000"/>
                                        <p:tgtEl>
                                          <p:spTgt spid="2">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in)">
                                      <p:cBhvr>
                                        <p:cTn id="16" dur="20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circle(in)">
                                      <p:cBhvr>
                                        <p:cTn id="21" dur="2000"/>
                                        <p:tgtEl>
                                          <p:spTgt spid="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circle(in)">
                                      <p:cBhvr>
                                        <p:cTn id="26" dur="20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circle(in)">
                                      <p:cBhvr>
                                        <p:cTn id="31" dur="2000"/>
                                        <p:tgtEl>
                                          <p:spTgt spid="2">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circle(in)">
                                      <p:cBhvr>
                                        <p:cTn id="36" dur="2000"/>
                                        <p:tgtEl>
                                          <p:spTgt spid="2">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circle(in)">
                                      <p:cBhvr>
                                        <p:cTn id="41"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799" y="348485"/>
            <a:ext cx="7605486" cy="55659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1" i="0" u="none" strike="noStrike" cap="none" normalizeH="0" baseline="0" dirty="0">
                <a:ln>
                  <a:noFill/>
                </a:ln>
                <a:solidFill>
                  <a:srgbClr val="FFFF00"/>
                </a:solidFill>
                <a:effectLst/>
                <a:latin typeface="+mj-lt"/>
              </a:rPr>
              <a:t> Hoạt động vận dụng</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0" i="0" u="none" strike="noStrike" cap="none" normalizeH="0" baseline="0" dirty="0">
                <a:ln>
                  <a:noFill/>
                </a:ln>
                <a:solidFill>
                  <a:schemeClr val="bg1"/>
                </a:solidFill>
                <a:effectLst/>
                <a:latin typeface="+mj-lt"/>
              </a:rPr>
              <a:t>Từ một miếng tôn hình vuông có cạnh a + b, bác thợ cắt đi một miếng cũng hình vuông có cạnh a - b (cho a &gt; b). Diện tich phần còn lại là bao nhiêu? Diện tích phần còn lại có phụ thuộc vào vị trí cắt không?</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1" i="0" u="sng" strike="noStrike" cap="none" normalizeH="0" baseline="0" dirty="0">
                <a:ln>
                  <a:noFill/>
                </a:ln>
                <a:solidFill>
                  <a:schemeClr val="bg1"/>
                </a:solidFill>
                <a:effectLst/>
                <a:latin typeface="+mj-lt"/>
              </a:rPr>
              <a:t>Bài làm:</a:t>
            </a:r>
            <a:endParaRPr kumimoji="0" lang="vi-VN" altLang="vi-VN" sz="2400" b="0" i="0" u="none" strike="noStrike" cap="none" normalizeH="0" baseline="0" dirty="0">
              <a:ln>
                <a:noFill/>
              </a:ln>
              <a:solidFill>
                <a:schemeClr val="bg1"/>
              </a:solidFill>
              <a:effectLst/>
              <a:latin typeface="+mj-l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0" i="0" u="none" strike="noStrike" cap="none" normalizeH="0" baseline="0" dirty="0">
                <a:ln>
                  <a:noFill/>
                </a:ln>
                <a:solidFill>
                  <a:schemeClr val="bg1"/>
                </a:solidFill>
                <a:effectLst/>
                <a:latin typeface="+mj-lt"/>
              </a:rPr>
              <a:t>Diện tích miếng tôn ban đầu: (a + b)</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a</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+ 2ab + b</a:t>
            </a:r>
            <a:r>
              <a:rPr kumimoji="0" lang="vi-VN" altLang="vi-VN" sz="2400" b="0" i="0" u="none" strike="noStrike" cap="none" normalizeH="0" baseline="30000" dirty="0">
                <a:ln>
                  <a:noFill/>
                </a:ln>
                <a:solidFill>
                  <a:schemeClr val="bg1"/>
                </a:solidFill>
                <a:effectLst/>
                <a:latin typeface="+mj-lt"/>
              </a:rPr>
              <a:t>2</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0" i="0" u="none" strike="noStrike" cap="none" normalizeH="0" baseline="0" dirty="0">
                <a:ln>
                  <a:noFill/>
                </a:ln>
                <a:solidFill>
                  <a:schemeClr val="bg1"/>
                </a:solidFill>
                <a:effectLst/>
                <a:latin typeface="+mj-lt"/>
              </a:rPr>
              <a:t>Diện tích miếng tôn cắt đi: (a - b)</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a</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- 2ab + b</a:t>
            </a:r>
            <a:r>
              <a:rPr kumimoji="0" lang="vi-VN" altLang="vi-VN" sz="2400" b="0" i="0" u="none" strike="noStrike" cap="none" normalizeH="0" baseline="30000" dirty="0">
                <a:ln>
                  <a:noFill/>
                </a:ln>
                <a:solidFill>
                  <a:schemeClr val="bg1"/>
                </a:solidFill>
                <a:effectLst/>
                <a:latin typeface="+mj-lt"/>
              </a:rPr>
              <a:t>2</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0" i="0" u="none" strike="noStrike" cap="none" normalizeH="0" baseline="0" dirty="0">
                <a:ln>
                  <a:noFill/>
                </a:ln>
                <a:solidFill>
                  <a:schemeClr val="bg1"/>
                </a:solidFill>
                <a:effectLst/>
                <a:latin typeface="+mj-lt"/>
              </a:rPr>
              <a:t>Diện tích phần còn lại: a</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+ 2ab + b</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(a</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- 2ab + b</a:t>
            </a:r>
            <a:r>
              <a:rPr kumimoji="0" lang="vi-VN" altLang="vi-VN" sz="2400" b="0" i="0" u="none" strike="noStrike" cap="none" normalizeH="0" baseline="30000" dirty="0">
                <a:ln>
                  <a:noFill/>
                </a:ln>
                <a:solidFill>
                  <a:schemeClr val="bg1"/>
                </a:solidFill>
                <a:effectLst/>
                <a:latin typeface="+mj-lt"/>
              </a:rPr>
              <a:t>2</a:t>
            </a:r>
            <a:r>
              <a:rPr kumimoji="0" lang="vi-VN" altLang="vi-VN" sz="2400" b="0" i="0" u="none" strike="noStrike" cap="none" normalizeH="0" baseline="0" dirty="0">
                <a:ln>
                  <a:noFill/>
                </a:ln>
                <a:solidFill>
                  <a:schemeClr val="bg1"/>
                </a:solidFill>
                <a:effectLst/>
                <a:latin typeface="+mj-lt"/>
              </a:rPr>
              <a:t>) = 4ab</a:t>
            </a: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400" b="0" i="0" u="none" strike="noStrike" cap="none" normalizeH="0" baseline="0" dirty="0">
                <a:ln>
                  <a:noFill/>
                </a:ln>
                <a:solidFill>
                  <a:schemeClr val="bg1"/>
                </a:solidFill>
                <a:effectLst/>
                <a:latin typeface="+mj-lt"/>
              </a:rPr>
              <a:t>Diện tích phần còn lại không phụ thuộc vào vị trí cắt.</a:t>
            </a:r>
          </a:p>
        </p:txBody>
      </p:sp>
      <p:pic>
        <p:nvPicPr>
          <p:cNvPr id="3" name="Picture 2"/>
          <p:cNvPicPr>
            <a:picLocks noChangeAspect="1"/>
          </p:cNvPicPr>
          <p:nvPr/>
        </p:nvPicPr>
        <p:blipFill>
          <a:blip r:embed="rId2"/>
          <a:stretch>
            <a:fillRect/>
          </a:stretch>
        </p:blipFill>
        <p:spPr>
          <a:xfrm>
            <a:off x="8200570" y="1673905"/>
            <a:ext cx="3669393" cy="3405498"/>
          </a:xfrm>
          <a:prstGeom prst="rect">
            <a:avLst/>
          </a:prstGeom>
          <a:solidFill>
            <a:schemeClr val="tx2">
              <a:lumMod val="40000"/>
              <a:lumOff val="60000"/>
            </a:schemeClr>
          </a:solidFill>
          <a:ln>
            <a:solidFill>
              <a:srgbClr val="FFC000"/>
            </a:solidFill>
          </a:ln>
        </p:spPr>
      </p:pic>
    </p:spTree>
    <p:extLst>
      <p:ext uri="{BB962C8B-B14F-4D97-AF65-F5344CB8AC3E}">
        <p14:creationId xmlns:p14="http://schemas.microsoft.com/office/powerpoint/2010/main" val="95503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circle(in)">
                                      <p:cBhvr>
                                        <p:cTn id="20" dur="20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circle(in)">
                                      <p:cBhvr>
                                        <p:cTn id="25" dur="20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circle(in)">
                                      <p:cBhvr>
                                        <p:cTn id="30" dur="2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circle(in)">
                                      <p:cBhvr>
                                        <p:cTn id="35" dur="20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circle(in)">
                                      <p:cBhvr>
                                        <p:cTn id="40"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1431</Words>
  <Application>Microsoft Office PowerPoint</Application>
  <PresentationFormat>Widescreen</PresentationFormat>
  <Paragraphs>91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48</cp:revision>
  <dcterms:created xsi:type="dcterms:W3CDTF">2021-09-11T00:49:39Z</dcterms:created>
  <dcterms:modified xsi:type="dcterms:W3CDTF">2021-09-22T03:51:48Z</dcterms:modified>
</cp:coreProperties>
</file>